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61" r:id="rId15"/>
    <p:sldId id="271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7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78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7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1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9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3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33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7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6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70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CD28-B4FE-40AD-926B-3503CF9BD10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0AF4-E265-4F09-B4D5-673FE4489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01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n-europ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A%D0%BE%D1%80%D0%BB%D1%83%D0%BF%D0%B0" TargetMode="External"/><Relationship Id="rId2" Type="http://schemas.openxmlformats.org/officeDocument/2006/relationships/hyperlink" Target="https://ru.wikipedia.org/wiki/%D0%A5%D0%B2%D0%BE%D1%81%D1%82%D0%B0%D1%82%D0%BE%D0%B5_%D1%8F%D0%B4%D1%80%D0%B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B7A39-7BBB-4004-B9C6-F3C1614CA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1786" y="1699023"/>
            <a:ext cx="4387495" cy="11640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D58FDF-D17E-41A1-9E26-56E57444D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702" y="1482328"/>
            <a:ext cx="5917220" cy="389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4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4A5B91-DB5C-47A0-B415-F472EE4B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7913"/>
            <a:ext cx="7886700" cy="37120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Ведущий исследователь доктор Эрин </a:t>
            </a:r>
            <a:r>
              <a:rPr lang="ru-RU" dirty="0" err="1"/>
              <a:t>Берк</a:t>
            </a:r>
            <a:r>
              <a:rPr lang="ru-RU" dirty="0"/>
              <a:t> </a:t>
            </a:r>
            <a:r>
              <a:rPr lang="ru-RU" dirty="0" err="1"/>
              <a:t>Куинлан</a:t>
            </a:r>
            <a:r>
              <a:rPr lang="ru-RU" dirty="0"/>
              <a:t> (</a:t>
            </a:r>
            <a:r>
              <a:rPr lang="ru-RU" dirty="0" err="1"/>
              <a:t>Erin</a:t>
            </a:r>
            <a:r>
              <a:rPr lang="ru-RU" dirty="0"/>
              <a:t> </a:t>
            </a:r>
            <a:r>
              <a:rPr lang="ru-RU" dirty="0" err="1"/>
              <a:t>Burke</a:t>
            </a:r>
            <a:r>
              <a:rPr lang="ru-RU" dirty="0"/>
              <a:t> </a:t>
            </a:r>
            <a:r>
              <a:rPr lang="ru-RU" dirty="0" err="1"/>
              <a:t>Quinlan</a:t>
            </a:r>
            <a:r>
              <a:rPr lang="ru-RU" dirty="0"/>
              <a:t>) из Института психиатрии, психологии и </a:t>
            </a:r>
            <a:r>
              <a:rPr lang="ru-RU" dirty="0" err="1"/>
              <a:t>нейронаук</a:t>
            </a:r>
            <a:r>
              <a:rPr lang="ru-RU" dirty="0"/>
              <a:t> (</a:t>
            </a:r>
            <a:r>
              <a:rPr lang="ru-RU" dirty="0" err="1"/>
              <a:t>Institute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Psychiatry</a:t>
            </a:r>
            <a:r>
              <a:rPr lang="ru-RU" dirty="0"/>
              <a:t>, </a:t>
            </a:r>
            <a:r>
              <a:rPr lang="ru-RU" dirty="0" err="1"/>
              <a:t>Psychology</a:t>
            </a:r>
            <a:r>
              <a:rPr lang="ru-RU" dirty="0"/>
              <a:t> &amp; </a:t>
            </a:r>
            <a:r>
              <a:rPr lang="ru-RU" dirty="0" err="1"/>
              <a:t>Neuroscience</a:t>
            </a:r>
            <a:r>
              <a:rPr lang="ru-RU" dirty="0"/>
              <a:t>) поясняет: «Хотя это традиционно и не считается актуальным поводом для беспокойства, важность структурных изменений в скорлупе и хвостатом ядре для развития тревожности, скорее всего, заключается в их влиянии на такое поведение, как чувствительность к вознаграждению, мотивация, внимание и проживание эмоций».</a:t>
            </a:r>
          </a:p>
        </p:txBody>
      </p:sp>
    </p:spTree>
    <p:extLst>
      <p:ext uri="{BB962C8B-B14F-4D97-AF65-F5344CB8AC3E}">
        <p14:creationId xmlns:p14="http://schemas.microsoft.com/office/powerpoint/2010/main" val="4078896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F28A3-FCE6-45B1-8A0C-1FEA4D1A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562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0070C0"/>
                </a:solidFill>
              </a:rPr>
              <a:t>Новое исследование 2024 года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20A28B-5C91-41D9-8FB1-B57C6457F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Недавнее исследование, проведенное Майклом </a:t>
            </a:r>
            <a:r>
              <a:rPr lang="ru-RU" sz="2400" dirty="0" err="1"/>
              <a:t>Коннафтоном</a:t>
            </a:r>
            <a:r>
              <a:rPr lang="ru-RU" sz="2400" dirty="0"/>
              <a:t> из Ирландского Королевского колледжа хирургов и его коллегами, расширило предыдущую работу.</a:t>
            </a:r>
          </a:p>
          <a:p>
            <a:pPr marL="0" indent="0">
              <a:buNone/>
            </a:pPr>
            <a:r>
              <a:rPr lang="ru-RU" sz="2400" dirty="0"/>
              <a:t>Используя данные </a:t>
            </a:r>
            <a:r>
              <a:rPr lang="ru-RU" sz="2400" i="1" dirty="0"/>
              <a:t>IMAGEN </a:t>
            </a:r>
            <a:r>
              <a:rPr lang="ru-RU" sz="2400" i="1" dirty="0" err="1"/>
              <a:t>Study</a:t>
            </a:r>
            <a:r>
              <a:rPr lang="ru-RU" sz="2400" dirty="0"/>
              <a:t>, исследователи увеличили размер выборки до 2094 подростков и добавили третий раунд МРТ-сканирования в 22 года.</a:t>
            </a:r>
          </a:p>
          <a:p>
            <a:pPr marL="0" indent="0">
              <a:buNone/>
            </a:pPr>
            <a:r>
              <a:rPr lang="ru-RU" sz="2400" dirty="0"/>
              <a:t>Каждому участнику присвоили балл «жертвы </a:t>
            </a:r>
            <a:r>
              <a:rPr lang="ru-RU" sz="2400" dirty="0" err="1"/>
              <a:t>буллинга</a:t>
            </a:r>
            <a:r>
              <a:rPr lang="ru-RU" sz="2400" dirty="0"/>
              <a:t>» в зависимости от частоты пережитых издевательств.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93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chool bullying scene with teenage kids fighting in hallway with their classmate, taking video on smartphone camera. Stressed female victim student bullied by group of girls classmates in college.">
            <a:extLst>
              <a:ext uri="{FF2B5EF4-FFF2-40B4-BE49-F238E27FC236}">
                <a16:creationId xmlns:a16="http://schemas.microsoft.com/office/drawing/2014/main" id="{350367BF-1026-4993-8A00-A2C6ABFC89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748" y="1425277"/>
            <a:ext cx="5542767" cy="40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2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97CD3-77D3-42A5-A481-8D1AFC28C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46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Результаты: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749221-BC5A-43DF-98D8-7FC4D0DAF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882" y="1881253"/>
            <a:ext cx="3969968" cy="36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Исследователи выявили 49 областей мозга, подверженных изменениям из-за </a:t>
            </a:r>
            <a:r>
              <a:rPr lang="ru-RU" sz="2400" dirty="0" err="1"/>
              <a:t>буллинга</a:t>
            </a:r>
            <a:r>
              <a:rPr lang="ru-RU" sz="2400" dirty="0"/>
              <a:t>. Среди них были зоны, отвечающие за двигательную активность, обучение, память и эмоциональную регуляцию, в том числе гиппокамп и миндалевидное тело.</a:t>
            </a:r>
          </a:p>
        </p:txBody>
      </p:sp>
      <p:pic>
        <p:nvPicPr>
          <p:cNvPr id="4098" name="Picture 2" descr="издевательства над молодыми учениками в школе - буллинг стоковые фото и изображения">
            <a:extLst>
              <a:ext uri="{FF2B5EF4-FFF2-40B4-BE49-F238E27FC236}">
                <a16:creationId xmlns:a16="http://schemas.microsoft.com/office/drawing/2014/main" id="{DC7956A6-5A8D-4C22-BAE5-128272CCFF6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1" y="2113260"/>
            <a:ext cx="4087478" cy="263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017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670CB-7C7C-4353-975E-98BEFD46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63407"/>
            <a:ext cx="7886700" cy="60924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3675" b="1" dirty="0">
                <a:solidFill>
                  <a:srgbClr val="0070C0"/>
                </a:solidFill>
              </a:rPr>
              <a:t>Зачем нужен гиппокамп?</a:t>
            </a:r>
            <a:br>
              <a:rPr lang="ru-RU" sz="3675" b="1" dirty="0">
                <a:solidFill>
                  <a:srgbClr val="0070C0"/>
                </a:solidFill>
              </a:rPr>
            </a:br>
            <a:endParaRPr lang="ru-RU" sz="3675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6AA648-FD53-44C8-8438-7CD079F91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71858"/>
            <a:ext cx="4237712" cy="36181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Основные </a:t>
            </a:r>
            <a:r>
              <a:rPr lang="ru-RU" b="1" dirty="0"/>
              <a:t>функции</a:t>
            </a:r>
            <a:r>
              <a:rPr lang="ru-RU" dirty="0"/>
              <a:t> гиппокампа – умственные процессы, связанные с </a:t>
            </a:r>
            <a:r>
              <a:rPr lang="ru-RU" b="1" dirty="0"/>
              <a:t>консолидацией памяти</a:t>
            </a:r>
            <a:r>
              <a:rPr lang="ru-RU" dirty="0"/>
              <a:t> и процессом </a:t>
            </a:r>
            <a:r>
              <a:rPr lang="ru-RU" b="1" dirty="0"/>
              <a:t>обучения</a:t>
            </a:r>
            <a:r>
              <a:rPr lang="ru-RU" dirty="0"/>
              <a:t>, а также процессы возникновения и регулирования </a:t>
            </a:r>
            <a:r>
              <a:rPr lang="ru-RU" b="1" dirty="0"/>
              <a:t>эмоциональных состояний</a:t>
            </a:r>
            <a:r>
              <a:rPr lang="ru-RU" dirty="0"/>
              <a:t> и обеспечение </a:t>
            </a:r>
            <a:r>
              <a:rPr lang="ru-RU" b="1" dirty="0"/>
              <a:t>ориентации в пространстве.</a:t>
            </a:r>
            <a:endParaRPr lang="ru-RU" dirty="0"/>
          </a:p>
        </p:txBody>
      </p:sp>
      <p:pic>
        <p:nvPicPr>
          <p:cNvPr id="5122" name="Picture 2" descr="Гиппокамп">
            <a:extLst>
              <a:ext uri="{FF2B5EF4-FFF2-40B4-BE49-F238E27FC236}">
                <a16:creationId xmlns:a16="http://schemas.microsoft.com/office/drawing/2014/main" id="{A90A331A-3EC5-423A-A642-44F8CCFECB4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58" y="1971675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620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C816E-DB3D-49EF-B620-2CA72DAAB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4347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Каковы функции миндалины?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33742F-1201-419C-BFE8-F8FD779FF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497" y="1785580"/>
            <a:ext cx="5195170" cy="39413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Миндалина - это область мозга, состоящая из двух небольших миндалевидных структур и выполняющая несколько важных функций. </a:t>
            </a:r>
          </a:p>
          <a:p>
            <a:pPr marL="0" indent="0">
              <a:buNone/>
            </a:pPr>
            <a:r>
              <a:rPr lang="ru-RU" dirty="0"/>
              <a:t>Миндалина играет важную роль в регуляции эмоциональных реакций, обучении, памяти и преодолении стресса. Она быстро реагирует на опасные или приятные ситуации и регулирует основные эмоциональные реакции, такие как страх, гнев, счастье. Он также способствует запоминанию усвоенной информации и регулирует эмоциональные реакции при социальном взаимодействии. Он вызывает различные физиологические изменения в организме, регулируя механизмы преодоления стресса.</a:t>
            </a:r>
          </a:p>
        </p:txBody>
      </p:sp>
      <p:pic>
        <p:nvPicPr>
          <p:cNvPr id="1026" name="Picture 2" descr="1 216 рез. по запросу «Миндалевидное тело» — изображения ...">
            <a:extLst>
              <a:ext uri="{FF2B5EF4-FFF2-40B4-BE49-F238E27FC236}">
                <a16:creationId xmlns:a16="http://schemas.microsoft.com/office/drawing/2014/main" id="{82A3867C-1AE7-489E-9CD8-0CF314BD2CB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526" y="1674573"/>
            <a:ext cx="3188265" cy="340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83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E6026-D879-48DB-BEC4-7226F5D6A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46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0070C0"/>
                </a:solidFill>
              </a:rPr>
              <a:t>Заключение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7E605-7639-45E3-983A-116DB59C7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6409"/>
            <a:ext cx="7886700" cy="35335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err="1"/>
              <a:t>Буллинг</a:t>
            </a:r>
            <a:r>
              <a:rPr lang="ru-RU" sz="2400" dirty="0"/>
              <a:t> — не просто естественное поведение, а проблема, влияющая на здоровье целых поколений.</a:t>
            </a:r>
          </a:p>
          <a:p>
            <a:pPr marL="0" indent="0">
              <a:buNone/>
            </a:pPr>
            <a:r>
              <a:rPr lang="ru-RU" sz="2400" dirty="0"/>
              <a:t>Современные исследования показывают, что последствия </a:t>
            </a:r>
            <a:r>
              <a:rPr lang="ru-RU" sz="2400" dirty="0" err="1"/>
              <a:t>буллинга</a:t>
            </a:r>
            <a:r>
              <a:rPr lang="ru-RU" sz="2400" dirty="0"/>
              <a:t> не проходят бесследно, а могут изменить структуру мозга.</a:t>
            </a:r>
          </a:p>
          <a:p>
            <a:pPr marL="0" indent="0">
              <a:buNone/>
            </a:pPr>
            <a:r>
              <a:rPr lang="ru-RU" sz="2400" dirty="0"/>
              <a:t>Однако есть надежда: понимание этих процессов может помочь разработать эффективные методы борьбы с </a:t>
            </a:r>
            <a:r>
              <a:rPr lang="ru-RU" sz="2400" dirty="0" err="1"/>
              <a:t>буллингом</a:t>
            </a:r>
            <a:r>
              <a:rPr lang="ru-RU" sz="2400" dirty="0"/>
              <a:t> и поддержки его жертв.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14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57CD9B-EC8A-401F-9501-F151EDB0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03187"/>
          </a:xfrm>
        </p:spPr>
        <p:txBody>
          <a:bodyPr>
            <a:no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0070C0"/>
                </a:solidFill>
              </a:rPr>
              <a:t>Что такое </a:t>
            </a:r>
            <a:r>
              <a:rPr lang="ru-RU" b="1" dirty="0" err="1">
                <a:solidFill>
                  <a:srgbClr val="0070C0"/>
                </a:solidFill>
              </a:rPr>
              <a:t>буллинг</a:t>
            </a:r>
            <a:r>
              <a:rPr lang="ru-RU" b="1" dirty="0">
                <a:solidFill>
                  <a:srgbClr val="0070C0"/>
                </a:solidFill>
              </a:rPr>
              <a:t> и что с этим делать?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08E742-46AA-46B2-BCBF-DA99AF4D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4813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err="1">
                <a:solidFill>
                  <a:srgbClr val="FF0000"/>
                </a:solidFill>
              </a:rPr>
              <a:t>Буллинг</a:t>
            </a:r>
            <a:r>
              <a:rPr lang="ru-RU" sz="2400" dirty="0"/>
              <a:t> — это постоянные намеренные негативные действия, направленные на одного и того же ребенка со стороны другого ребенка или группы детей.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 err="1">
                <a:solidFill>
                  <a:srgbClr val="FF0000"/>
                </a:solidFill>
              </a:rPr>
              <a:t>Кибербуллинг</a:t>
            </a:r>
            <a:r>
              <a:rPr lang="ru-RU" sz="2400" dirty="0"/>
              <a:t> — это словесные угрозы или преследование с использованием электронных технологий, таких как мобильные телефоны, электронная почта, социальные сети или текстовые сообщения».</a:t>
            </a:r>
          </a:p>
        </p:txBody>
      </p:sp>
    </p:spTree>
    <p:extLst>
      <p:ext uri="{BB962C8B-B14F-4D97-AF65-F5344CB8AC3E}">
        <p14:creationId xmlns:p14="http://schemas.microsoft.com/office/powerpoint/2010/main" val="7877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1D929-3DFD-4423-8153-F5120B491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70C0"/>
                </a:solidFill>
              </a:rPr>
              <a:t>Буллинг</a:t>
            </a:r>
            <a:r>
              <a:rPr lang="ru-RU" b="1" dirty="0">
                <a:solidFill>
                  <a:srgbClr val="0070C0"/>
                </a:solidFill>
              </a:rPr>
              <a:t> может принимать различные формы: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5CB6B1-EAA6-465A-8476-9C5A1251B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700" dirty="0"/>
              <a:t>распространение слухов,</a:t>
            </a:r>
          </a:p>
          <a:p>
            <a:r>
              <a:rPr lang="ru-RU" sz="2700" dirty="0"/>
              <a:t>угрозы,</a:t>
            </a:r>
          </a:p>
          <a:p>
            <a:r>
              <a:rPr lang="ru-RU" sz="2700" dirty="0"/>
              <a:t>физическое или словесное нападение,</a:t>
            </a:r>
          </a:p>
          <a:p>
            <a:r>
              <a:rPr lang="ru-RU" sz="2700" dirty="0"/>
              <a:t>исключение ребенка из группы, изоляция,</a:t>
            </a:r>
          </a:p>
          <a:p>
            <a:r>
              <a:rPr lang="ru-RU" sz="2700" dirty="0"/>
              <a:t>другие жесты или действия, причиняющие вред ребенку прямо или косвенно.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68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CC407-7469-4274-995F-9FB93401C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60911"/>
          </a:xfrm>
        </p:spPr>
        <p:txBody>
          <a:bodyPr>
            <a:normAutofit/>
          </a:bodyPr>
          <a:lstStyle/>
          <a:p>
            <a:r>
              <a:rPr lang="ru-RU" sz="4050" b="1" dirty="0" err="1">
                <a:solidFill>
                  <a:srgbClr val="0070C0"/>
                </a:solidFill>
              </a:rPr>
              <a:t>Буллинг</a:t>
            </a:r>
            <a:r>
              <a:rPr lang="ru-RU" sz="4050" b="1" dirty="0">
                <a:solidFill>
                  <a:srgbClr val="0070C0"/>
                </a:solidFill>
              </a:rPr>
              <a:t> включает в себя: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BC4B51-759D-4E86-B897-FF1956B7B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2545" y="1848373"/>
            <a:ext cx="4675310" cy="387853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желание причинить вред кому-либо,</a:t>
            </a:r>
          </a:p>
          <a:p>
            <a:r>
              <a:rPr lang="ru-RU" dirty="0"/>
              <a:t>само вредоносное действие,</a:t>
            </a:r>
          </a:p>
          <a:p>
            <a:r>
              <a:rPr lang="ru-RU" dirty="0"/>
              <a:t>дисбаланс силы между обидчиком и жертвой,</a:t>
            </a:r>
          </a:p>
          <a:p>
            <a:r>
              <a:rPr lang="ru-RU" dirty="0"/>
              <a:t>повторение такого поведения,</a:t>
            </a:r>
          </a:p>
          <a:p>
            <a:r>
              <a:rPr lang="ru-RU" dirty="0"/>
              <a:t>несправедливое использование силы,</a:t>
            </a:r>
          </a:p>
          <a:p>
            <a:r>
              <a:rPr lang="ru-RU" dirty="0"/>
              <a:t>очевидное наслаждение обидчика и чувство угнетенности жертвы.</a:t>
            </a:r>
          </a:p>
          <a:p>
            <a:pPr marL="0" indent="0">
              <a:buNone/>
            </a:pPr>
            <a:r>
              <a:rPr lang="ru-RU" dirty="0"/>
              <a:t>Наиболее близкими русскими аналогами слова “</a:t>
            </a:r>
            <a:r>
              <a:rPr lang="ru-RU" dirty="0" err="1"/>
              <a:t>буллинг</a:t>
            </a:r>
            <a:r>
              <a:rPr lang="ru-RU" dirty="0"/>
              <a:t>” являются  “травля” и “издевательство”.</a:t>
            </a:r>
          </a:p>
          <a:p>
            <a:endParaRPr lang="ru-RU" dirty="0"/>
          </a:p>
        </p:txBody>
      </p:sp>
      <p:pic>
        <p:nvPicPr>
          <p:cNvPr id="1026" name="Picture 2" descr="Little boy sitting alone on floor after suffering an act of bullying. Sad young schoolboy sitting on corridor with hands on knees and head between his legs.">
            <a:extLst>
              <a:ext uri="{FF2B5EF4-FFF2-40B4-BE49-F238E27FC236}">
                <a16:creationId xmlns:a16="http://schemas.microsoft.com/office/drawing/2014/main" id="{1543F5A9-205A-4D17-B6FE-D3B29D4309B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854" y="2213302"/>
            <a:ext cx="3823601" cy="279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97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2D928-4BF9-4744-AE44-3ADEDC44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Есть три особенности, которые отличают </a:t>
            </a:r>
            <a:r>
              <a:rPr lang="ru-RU" b="1" dirty="0" err="1">
                <a:solidFill>
                  <a:srgbClr val="0070C0"/>
                </a:solidFill>
              </a:rPr>
              <a:t>буллинг</a:t>
            </a:r>
            <a:r>
              <a:rPr lang="ru-RU" b="1" dirty="0">
                <a:solidFill>
                  <a:srgbClr val="0070C0"/>
                </a:solidFill>
              </a:rPr>
              <a:t> от других форм негативного поведения и действий: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DCD78E-C52A-436A-A78D-8321537BA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700" dirty="0"/>
              <a:t>Направленность на конкретного человека.</a:t>
            </a:r>
          </a:p>
          <a:p>
            <a:r>
              <a:rPr lang="ru-RU" sz="2700" dirty="0"/>
              <a:t>Повторяемость.</a:t>
            </a:r>
          </a:p>
          <a:p>
            <a:r>
              <a:rPr lang="ru-RU" sz="2700" dirty="0"/>
              <a:t>Превосходство одной из сторон конфликта (моральное, численное, физическое) над другой стороной.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43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64E53-E985-4F1C-B31F-E4888116C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3408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Каковы признаки регулярной травли?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76DEE2-95E5-4E1F-9BC1-D2B3C55A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63" y="2226881"/>
            <a:ext cx="8280487" cy="399267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Физические отметки (такие как порезы и ушибы) без логического объяснения, особенно если они часто встречаются.</a:t>
            </a:r>
          </a:p>
          <a:p>
            <a:r>
              <a:rPr lang="ru-RU" dirty="0"/>
              <a:t>Ребенок больше не хочет ходить в школу или проводить время на общественных мероприятиях, не проводит время с друзьями.</a:t>
            </a:r>
          </a:p>
          <a:p>
            <a:r>
              <a:rPr lang="ru-RU" dirty="0"/>
              <a:t>Частая потеря вещей или исчезновение предметов из дома, порванная одежда или испорченные книги, сломанные гаджеты или какие-либо другие личные вещи.</a:t>
            </a:r>
          </a:p>
          <a:p>
            <a:r>
              <a:rPr lang="ru-RU" dirty="0"/>
              <a:t>Ребенок говорит о чувстве одиночества, ведет себя скрытно и замкнуто.</a:t>
            </a:r>
          </a:p>
          <a:p>
            <a:r>
              <a:rPr lang="ru-RU" dirty="0"/>
              <a:t>Неожиданное изменение в поведении: чрезмерное беспокойство, привязанность к родителям, сопротивление повседневным делам.</a:t>
            </a:r>
          </a:p>
          <a:p>
            <a:r>
              <a:rPr lang="ru-RU" dirty="0"/>
              <a:t>Необычно агрессивное поведение, запугивание более слабых.</a:t>
            </a:r>
          </a:p>
          <a:p>
            <a:r>
              <a:rPr lang="ru-RU" dirty="0"/>
              <a:t>Жалобы на физические боли без каких-либо медицинских причин (например, головные боли, проблемы со сном, пищевые нарушения).</a:t>
            </a:r>
          </a:p>
          <a:p>
            <a:r>
              <a:rPr lang="ru-RU" dirty="0"/>
              <a:t>Внезапное снижение успеваемости и трудности в концентрации внимания.</a:t>
            </a:r>
          </a:p>
          <a:p>
            <a:r>
              <a:rPr lang="ru-RU" dirty="0"/>
              <a:t>Жалобы на вещи, которые раньше ребенка не беспокоили (на внешний вид, на место жительства и т.д.).</a:t>
            </a:r>
          </a:p>
          <a:p>
            <a:r>
              <a:rPr lang="ru-RU" dirty="0" err="1"/>
              <a:t>Саморазрушительное</a:t>
            </a:r>
            <a:r>
              <a:rPr lang="ru-RU" dirty="0"/>
              <a:t> поведение, побеги из дома, самоповреждения или разговоры о суициде.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58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A1BC42-C732-4BDD-9ACF-AFD3D132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dirty="0"/>
              <a:t>Новое исследование, проведённое в Королевском колледже Лондона (</a:t>
            </a:r>
            <a:r>
              <a:rPr lang="ru-RU" sz="2700" dirty="0" err="1"/>
              <a:t>King’s</a:t>
            </a:r>
            <a:r>
              <a:rPr lang="ru-RU" sz="2700" dirty="0"/>
              <a:t> </a:t>
            </a:r>
            <a:r>
              <a:rPr lang="ru-RU" sz="2700" dirty="0" err="1"/>
              <a:t>College</a:t>
            </a:r>
            <a:r>
              <a:rPr lang="ru-RU" sz="2700" dirty="0"/>
              <a:t> </a:t>
            </a:r>
            <a:r>
              <a:rPr lang="ru-RU" sz="2700" dirty="0" err="1"/>
              <a:t>London</a:t>
            </a:r>
            <a:r>
              <a:rPr lang="ru-RU" sz="2700" dirty="0"/>
              <a:t>) определило механизм, который — теоретически — может показать, как травля в подростковом возрасте влияет на формирующийся мозг. Согласно результатам этой работы, </a:t>
            </a:r>
            <a:r>
              <a:rPr lang="ru-RU" sz="2700" dirty="0" err="1"/>
              <a:t>буллинг</a:t>
            </a:r>
            <a:r>
              <a:rPr lang="ru-RU" sz="2700" dirty="0"/>
              <a:t> может нанести не только психологические травмы.</a:t>
            </a:r>
          </a:p>
        </p:txBody>
      </p:sp>
    </p:spTree>
    <p:extLst>
      <p:ext uri="{BB962C8B-B14F-4D97-AF65-F5344CB8AC3E}">
        <p14:creationId xmlns:p14="http://schemas.microsoft.com/office/powerpoint/2010/main" val="181433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3B22A4-0561-4814-876F-808F6F790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0629"/>
            <a:ext cx="7886700" cy="39093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рамках работы учёные проанализировали данные (результаты опросов и снимки мозга) 682 участников из Англии, Ирландии, Франции и Германии. Все добровольцы принимали участие в масштабном проекте </a:t>
            </a:r>
            <a:r>
              <a:rPr lang="ru-RU" dirty="0">
                <a:hlinkClick r:id="rId2"/>
              </a:rPr>
              <a:t>IMAGEN</a:t>
            </a:r>
            <a:r>
              <a:rPr lang="ru-RU" dirty="0"/>
              <a:t>, посвящённом развитию мозга и психическому здоровью подростков. Томограммы делались, когда участникам было от 14 до 19 лет.</a:t>
            </a:r>
          </a:p>
          <a:p>
            <a:pPr marL="0" indent="0">
              <a:buNone/>
            </a:pPr>
            <a:r>
              <a:rPr lang="ru-RU" dirty="0"/>
              <a:t>В 14, 16 и 19 лет подростки также должны были заполнять опросники о том, подвергались ли они </a:t>
            </a:r>
            <a:r>
              <a:rPr lang="ru-RU" dirty="0" err="1"/>
              <a:t>буллингу</a:t>
            </a:r>
            <a:r>
              <a:rPr lang="ru-RU" dirty="0"/>
              <a:t> и в какой степени. В целом, результаты показали, что 36 из 682 молодых людей подвергались регулярным издевательствам. Данные по этим участникам сравнили с результатами тех, кто испытал меньше регулярных/серьёзных издевательств.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89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270D2F-1263-48D8-B001-7275478BC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699" y="1824886"/>
            <a:ext cx="4112451" cy="36650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Последующие выводы подтверждают и расширяют литературу, связывающую подростковую виктимизацию с уровнем психического здоровья. Но новая находка заключается в том, что издевательства связаны с уменьшением таких частей мозга, как </a:t>
            </a:r>
            <a:r>
              <a:rPr lang="ru-RU" dirty="0">
                <a:hlinkClick r:id="rId2"/>
              </a:rPr>
              <a:t>хвостатое ядро</a:t>
            </a:r>
            <a:r>
              <a:rPr lang="ru-RU" dirty="0"/>
              <a:t> и </a:t>
            </a:r>
            <a:r>
              <a:rPr lang="ru-RU" dirty="0">
                <a:hlinkClick r:id="rId3"/>
              </a:rPr>
              <a:t>скорлупа (базальное ядро)</a:t>
            </a:r>
            <a:r>
              <a:rPr lang="ru-RU" dirty="0"/>
              <a:t>.</a:t>
            </a:r>
          </a:p>
        </p:txBody>
      </p:sp>
      <p:pic>
        <p:nvPicPr>
          <p:cNvPr id="2054" name="Picture 6" descr="Базальные ядра головного мозга | sortmozg | Дзен">
            <a:extLst>
              <a:ext uri="{FF2B5EF4-FFF2-40B4-BE49-F238E27FC236}">
                <a16:creationId xmlns:a16="http://schemas.microsoft.com/office/drawing/2014/main" id="{E2C1D3B8-B509-4E74-9EBD-844195C8FA9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824887"/>
            <a:ext cx="4224581" cy="280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610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487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Презентация PowerPoint</vt:lpstr>
      <vt:lpstr> Что такое буллинг и что с этим делать? </vt:lpstr>
      <vt:lpstr>Буллинг может принимать различные формы:</vt:lpstr>
      <vt:lpstr>Буллинг включает в себя:</vt:lpstr>
      <vt:lpstr>Есть три особенности, которые отличают буллинг от других форм негативного поведения и действий:</vt:lpstr>
      <vt:lpstr>Каковы признаки регулярной травли?</vt:lpstr>
      <vt:lpstr>Презентация PowerPoint</vt:lpstr>
      <vt:lpstr>Презентация PowerPoint</vt:lpstr>
      <vt:lpstr>Презентация PowerPoint</vt:lpstr>
      <vt:lpstr>Презентация PowerPoint</vt:lpstr>
      <vt:lpstr> Новое исследование 2024 года </vt:lpstr>
      <vt:lpstr>Презентация PowerPoint</vt:lpstr>
      <vt:lpstr>Результаты:</vt:lpstr>
      <vt:lpstr> Зачем нужен гиппокамп? </vt:lpstr>
      <vt:lpstr> Каковы функции миндалины? </vt:lpstr>
      <vt:lpstr> Заключение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Админ</cp:lastModifiedBy>
  <cp:revision>9</cp:revision>
  <dcterms:created xsi:type="dcterms:W3CDTF">2025-03-24T08:24:50Z</dcterms:created>
  <dcterms:modified xsi:type="dcterms:W3CDTF">2025-03-27T02:43:29Z</dcterms:modified>
</cp:coreProperties>
</file>