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71" r:id="rId6"/>
    <p:sldId id="260" r:id="rId7"/>
    <p:sldId id="259" r:id="rId8"/>
    <p:sldId id="272" r:id="rId9"/>
    <p:sldId id="267" r:id="rId10"/>
    <p:sldId id="269" r:id="rId11"/>
    <p:sldId id="265" r:id="rId12"/>
    <p:sldId id="261" r:id="rId13"/>
    <p:sldId id="264" r:id="rId14"/>
  </p:sldIdLst>
  <p:sldSz cx="9144000" cy="6858000" type="screen4x3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84387B-2CA1-40B6-85F0-1BF370B34786}">
          <p14:sldIdLst>
            <p14:sldId id="256"/>
            <p14:sldId id="257"/>
            <p14:sldId id="258"/>
            <p14:sldId id="262"/>
            <p14:sldId id="271"/>
            <p14:sldId id="260"/>
            <p14:sldId id="259"/>
            <p14:sldId id="272"/>
            <p14:sldId id="267"/>
            <p14:sldId id="269"/>
            <p14:sldId id="265"/>
            <p14:sldId id="261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EE51A-05E0-4904-95B1-E9B4F2B7816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313FA-C0F9-4537-B731-4184465F1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19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KNJtiDIzQ0" TargetMode="External"/><Relationship Id="rId3" Type="http://schemas.openxmlformats.org/officeDocument/2006/relationships/hyperlink" Target="https://www.youtube.com/watch?v=uHf5FebtRhg" TargetMode="External"/><Relationship Id="rId7" Type="http://schemas.openxmlformats.org/officeDocument/2006/relationships/hyperlink" Target="https://www.youtube.com/watch?v=a5hiBweC3-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mKUWAl6rt5U" TargetMode="External"/><Relationship Id="rId5" Type="http://schemas.openxmlformats.org/officeDocument/2006/relationships/hyperlink" Target="https://www.youtube.com/watch?v=RMweMNlb7kw" TargetMode="External"/><Relationship Id="rId10" Type="http://schemas.openxmlformats.org/officeDocument/2006/relationships/hyperlink" Target="https://www.youtube.com/watch?v=tEt58Q5L1z8&amp;t=15s" TargetMode="External"/><Relationship Id="rId4" Type="http://schemas.openxmlformats.org/officeDocument/2006/relationships/hyperlink" Target="https://www.youtube.com/watch?v=qCPBSadM0cA" TargetMode="External"/><Relationship Id="rId9" Type="http://schemas.openxmlformats.org/officeDocument/2006/relationships/hyperlink" Target="https://www.youtube.com/watch?v=AUTwZ_Tfg2o&amp;t=429s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KNJtiDIzQ0" TargetMode="External"/><Relationship Id="rId3" Type="http://schemas.openxmlformats.org/officeDocument/2006/relationships/hyperlink" Target="https://www.youtube.com/watch?v=uHf5FebtRhg" TargetMode="External"/><Relationship Id="rId7" Type="http://schemas.openxmlformats.org/officeDocument/2006/relationships/hyperlink" Target="https://www.youtube.com/watch?v=a5hiBweC3-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mKUWAl6rt5U" TargetMode="External"/><Relationship Id="rId5" Type="http://schemas.openxmlformats.org/officeDocument/2006/relationships/hyperlink" Target="https://www.youtube.com/watch?v=RMweMNlb7kw" TargetMode="External"/><Relationship Id="rId10" Type="http://schemas.openxmlformats.org/officeDocument/2006/relationships/hyperlink" Target="https://www.youtube.com/watch?v=tEt58Q5L1z8&amp;t=15s" TargetMode="External"/><Relationship Id="rId4" Type="http://schemas.openxmlformats.org/officeDocument/2006/relationships/hyperlink" Target="https://www.youtube.com/watch?v=qCPBSadM0cA" TargetMode="External"/><Relationship Id="rId9" Type="http://schemas.openxmlformats.org/officeDocument/2006/relationships/hyperlink" Target="https://www.youtube.com/watch?v=AUTwZ_Tfg2o&amp;t=429s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0537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Утверждены МО, МВД, разработаны, не включают. На каждом лого МВД И МОН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Методогия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МВД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уни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313FA-C0F9-4537-B731-4184465F1C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8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0537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Одной из задач вмешательства было наращивание потенциала инспекторов по делам детей, социальных педагогов и школьных психологов, а также сотрудников отдела поддержки семьи и детей, это повышения их осведомленности о сексуальном насилии в отношении девочек и для того, чтобы они могли более эффективно выполнять свою роль в предотвращении насилия и реагировании на него.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313FA-C0F9-4537-B731-4184465F1C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4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0537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Два видео - познавательные уроки с адаптированным содержанием для девочек и мам под названием </a:t>
            </a:r>
            <a:r>
              <a:rPr lang="ru-RU" i="1" dirty="0"/>
              <a:t>«Предотвращение сексуального насилия в отношении несовершеннолетних </a:t>
            </a:r>
            <a:r>
              <a:rPr lang="ru-RU" dirty="0"/>
              <a:t>». Уроки включали информацию о сексуальном насилии, тенденциях, правовых положениях, что можно сделать для предотвращения сексуального насилия и где искать помощь в случае насилия.</a:t>
            </a:r>
          </a:p>
          <a:p>
            <a:pPr lvl="0"/>
            <a:r>
              <a:rPr lang="ru-RU" dirty="0"/>
              <a:t>Два видео для девочек, одно из которых в основном посвящено объяснению того, что такое сексуальные домогательства, а другое посвящено правилам безопасности, которые могут </a:t>
            </a:r>
            <a:r>
              <a:rPr lang="sr-Latn-RS" dirty="0"/>
              <a:t>помочь </a:t>
            </a:r>
            <a:r>
              <a:rPr lang="ru-RU" dirty="0"/>
              <a:t>предотвратить сексуальное насилие. </a:t>
            </a:r>
          </a:p>
          <a:p>
            <a:pPr lvl="0"/>
            <a:r>
              <a:rPr lang="ru-RU" dirty="0"/>
              <a:t>Два видеоролика для родителей под названием «Родители, смотрите, слушайте, помогайте своим детям!» с целью привлечь их внимание к рискам сексуального насилия в отношении их детей и расширить их возможности, чтобы они могли быть более активными в предотвращении и/или реактивный в защите.</a:t>
            </a:r>
          </a:p>
          <a:p>
            <a:pPr lvl="0"/>
            <a:r>
              <a:rPr lang="ru-RU" dirty="0"/>
              <a:t>Короткометражный фильм «Помощь рядом», созданный на основе реального опыта одной девушки, участвующей в мастер-классах.</a:t>
            </a:r>
          </a:p>
          <a:p>
            <a:pPr lvl="0"/>
            <a:r>
              <a:rPr lang="ru-RU" dirty="0"/>
              <a:t>Видео для девочек под названием «Девочки, давайте поговорим об этом» о сексуальных домогательствах и доступной помощи в таких случаях. </a:t>
            </a:r>
          </a:p>
          <a:p>
            <a:r>
              <a:rPr lang="ru-RU" dirty="0"/>
              <a:t>Видео для родителей доступно по адресу </a:t>
            </a:r>
            <a:r>
              <a:rPr lang="ru-RU" u="sng" dirty="0">
                <a:hlinkClick r:id="rId3"/>
              </a:rPr>
              <a:t>https://www.youtube.com/watch?v=uHf5FebtRhg </a:t>
            </a:r>
            <a:r>
              <a:rPr lang="ru-RU" dirty="0"/>
              <a:t>, а видео для детей доступно по адресу </a:t>
            </a:r>
            <a:r>
              <a:rPr lang="ru-RU" u="sng" dirty="0">
                <a:hlinkClick r:id="rId4"/>
              </a:rPr>
              <a:t>https://www.youtube.com/watch?v=qCPBSadM0cA .</a:t>
            </a:r>
            <a:r>
              <a:rPr lang="ru-RU" dirty="0"/>
              <a:t> </a:t>
            </a:r>
          </a:p>
          <a:p>
            <a:r>
              <a:rPr lang="ru-RU" dirty="0"/>
              <a:t>Вы можете посмотреть пояснительное видео о сексуальных домогательствах по этой ссылке</a:t>
            </a:r>
          </a:p>
          <a:p>
            <a:r>
              <a:rPr lang="ru-RU" u="sng" dirty="0">
                <a:hlinkClick r:id="rId5"/>
              </a:rPr>
              <a:t>https://www.youtube.com/watch?v=RMweMNlb7kw</a:t>
            </a:r>
            <a:r>
              <a:rPr lang="ru-RU" dirty="0"/>
              <a:t> </a:t>
            </a:r>
          </a:p>
          <a:p>
            <a:r>
              <a:rPr lang="ru-RU" dirty="0"/>
              <a:t>Видео о правилах безопасности вы можете посмотреть по этой ссылке </a:t>
            </a:r>
            <a:r>
              <a:rPr lang="ru-RU" u="sng" dirty="0">
                <a:hlinkClick r:id="rId6"/>
              </a:rPr>
              <a:t>https://www.youtube.com/watch?v=mKUWAl6rt5U</a:t>
            </a:r>
            <a:r>
              <a:rPr lang="ru-RU" dirty="0"/>
              <a:t> </a:t>
            </a:r>
          </a:p>
          <a:p>
            <a:r>
              <a:rPr lang="ru-RU" dirty="0"/>
              <a:t>Эти два видео доступны по адресу: </a:t>
            </a:r>
            <a:r>
              <a:rPr lang="ru-RU" u="sng" dirty="0">
                <a:hlinkClick r:id="rId7"/>
              </a:rPr>
              <a:t>https://www.youtube.com/watch?v=a5hiBweC3-8 </a:t>
            </a:r>
            <a:r>
              <a:rPr lang="ru-RU" dirty="0"/>
              <a:t>и </a:t>
            </a:r>
            <a:r>
              <a:rPr lang="ru-RU" u="sng" dirty="0">
                <a:hlinkClick r:id="rId8"/>
              </a:rPr>
              <a:t>https://www.youtube.com/watch?v=xKNJtiDIzQ0.</a:t>
            </a:r>
            <a:endParaRPr lang="ru-RU" dirty="0"/>
          </a:p>
          <a:p>
            <a:r>
              <a:rPr lang="ru-RU" dirty="0"/>
              <a:t>Посмотреть фильм можно по этой ссылке </a:t>
            </a:r>
            <a:r>
              <a:rPr lang="ru-RU" u="sng" dirty="0">
                <a:hlinkClick r:id="rId9"/>
              </a:rPr>
              <a:t>https://www.youtube.com/watch?v=AUTwZ_Tfg2o&amp;t=429s</a:t>
            </a:r>
            <a:endParaRPr lang="ru-RU" dirty="0"/>
          </a:p>
          <a:p>
            <a:r>
              <a:rPr lang="ru-RU" dirty="0"/>
              <a:t> Фильм на русском языке доступен по ссылке </a:t>
            </a:r>
            <a:r>
              <a:rPr lang="ru-RU" u="sng" dirty="0">
                <a:hlinkClick r:id="rId10"/>
              </a:rPr>
              <a:t>https://www.youtube.com/watch?v=tEt58Q5L1z8&amp;t=15s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313FA-C0F9-4537-B731-4184465F1C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9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0537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Два видео - познавательные уроки с адаптированным содержанием для девочек и мам под названием </a:t>
            </a:r>
            <a:r>
              <a:rPr lang="ru-RU" i="1" dirty="0"/>
              <a:t>«Предотвращение сексуального насилия в отношении несовершеннолетних </a:t>
            </a:r>
            <a:r>
              <a:rPr lang="ru-RU" dirty="0"/>
              <a:t>». Уроки включали информацию о сексуальном насилии, тенденциях, правовых положениях, что можно сделать для предотвращения сексуального насилия и где искать помощь в случае насилия.</a:t>
            </a:r>
          </a:p>
          <a:p>
            <a:pPr lvl="0"/>
            <a:r>
              <a:rPr lang="ru-RU" dirty="0"/>
              <a:t>Два видео для девочек, одно из которых в основном посвящено объяснению того, что такое сексуальные домогательства, а другое посвящено правилам безопасности, которые могут </a:t>
            </a:r>
            <a:r>
              <a:rPr lang="sr-Latn-RS" dirty="0"/>
              <a:t>помочь </a:t>
            </a:r>
            <a:r>
              <a:rPr lang="ru-RU" dirty="0"/>
              <a:t>предотвратить сексуальное насилие. </a:t>
            </a:r>
          </a:p>
          <a:p>
            <a:pPr lvl="0"/>
            <a:r>
              <a:rPr lang="ru-RU" dirty="0"/>
              <a:t>Два видеоролика для родителей под названием «Родители, смотрите, слушайте, помогайте своим детям!» с целью привлечь их внимание к рискам сексуального насилия в отношении их детей и расширить их возможности, чтобы они могли быть более активными в предотвращении и/или реактивный в защите.</a:t>
            </a:r>
          </a:p>
          <a:p>
            <a:pPr lvl="0"/>
            <a:r>
              <a:rPr lang="ru-RU" dirty="0"/>
              <a:t>Короткометражный фильм «Помощь рядом», созданный на основе реального опыта одной девушки, участвующей в мастер-классах.</a:t>
            </a:r>
          </a:p>
          <a:p>
            <a:pPr lvl="0"/>
            <a:r>
              <a:rPr lang="ru-RU" dirty="0"/>
              <a:t>Видео для девочек под названием «Девочки, давайте поговорим об этом» о сексуальных домогательствах и доступной помощи в таких случаях. </a:t>
            </a:r>
          </a:p>
          <a:p>
            <a:r>
              <a:rPr lang="ru-RU" dirty="0"/>
              <a:t>Видео для родителей доступно по адресу </a:t>
            </a:r>
            <a:r>
              <a:rPr lang="ru-RU" u="sng" dirty="0">
                <a:hlinkClick r:id="rId3"/>
              </a:rPr>
              <a:t>https://www.youtube.com/watch?v=uHf5FebtRhg </a:t>
            </a:r>
            <a:r>
              <a:rPr lang="ru-RU" dirty="0"/>
              <a:t>, а видео для детей доступно по адресу </a:t>
            </a:r>
            <a:r>
              <a:rPr lang="ru-RU" u="sng" dirty="0">
                <a:hlinkClick r:id="rId4"/>
              </a:rPr>
              <a:t>https://www.youtube.com/watch?v=qCPBSadM0cA .</a:t>
            </a:r>
            <a:r>
              <a:rPr lang="ru-RU" dirty="0"/>
              <a:t> </a:t>
            </a:r>
          </a:p>
          <a:p>
            <a:r>
              <a:rPr lang="ru-RU" dirty="0"/>
              <a:t>Вы можете посмотреть пояснительное видео о сексуальных домогательствах по этой ссылке</a:t>
            </a:r>
          </a:p>
          <a:p>
            <a:r>
              <a:rPr lang="ru-RU" u="sng" dirty="0">
                <a:hlinkClick r:id="rId5"/>
              </a:rPr>
              <a:t>https://www.youtube.com/watch?v=RMweMNlb7kw</a:t>
            </a:r>
            <a:r>
              <a:rPr lang="ru-RU" dirty="0"/>
              <a:t> </a:t>
            </a:r>
          </a:p>
          <a:p>
            <a:r>
              <a:rPr lang="ru-RU" dirty="0"/>
              <a:t>Видео о правилах безопасности вы можете посмотреть по этой ссылке </a:t>
            </a:r>
            <a:r>
              <a:rPr lang="ru-RU" u="sng" dirty="0">
                <a:hlinkClick r:id="rId6"/>
              </a:rPr>
              <a:t>https://www.youtube.com/watch?v=mKUWAl6rt5U</a:t>
            </a:r>
            <a:r>
              <a:rPr lang="ru-RU" dirty="0"/>
              <a:t> </a:t>
            </a:r>
          </a:p>
          <a:p>
            <a:r>
              <a:rPr lang="ru-RU" dirty="0"/>
              <a:t>Эти два видео доступны по адресу: </a:t>
            </a:r>
            <a:r>
              <a:rPr lang="ru-RU" u="sng" dirty="0">
                <a:hlinkClick r:id="rId7"/>
              </a:rPr>
              <a:t>https://www.youtube.com/watch?v=a5hiBweC3-8 </a:t>
            </a:r>
            <a:r>
              <a:rPr lang="ru-RU" dirty="0"/>
              <a:t>и </a:t>
            </a:r>
            <a:r>
              <a:rPr lang="ru-RU" u="sng" dirty="0">
                <a:hlinkClick r:id="rId8"/>
              </a:rPr>
              <a:t>https://www.youtube.com/watch?v=xKNJtiDIzQ0.</a:t>
            </a:r>
            <a:endParaRPr lang="ru-RU" dirty="0"/>
          </a:p>
          <a:p>
            <a:r>
              <a:rPr lang="ru-RU" dirty="0"/>
              <a:t>Посмотреть фильм можно по этой ссылке </a:t>
            </a:r>
            <a:r>
              <a:rPr lang="ru-RU" u="sng" dirty="0">
                <a:hlinkClick r:id="rId9"/>
              </a:rPr>
              <a:t>https://www.youtube.com/watch?v=AUTwZ_Tfg2o&amp;t=429s</a:t>
            </a:r>
            <a:endParaRPr lang="ru-RU" dirty="0"/>
          </a:p>
          <a:p>
            <a:r>
              <a:rPr lang="ru-RU" dirty="0"/>
              <a:t> Фильм на русском языке доступен по ссылке </a:t>
            </a:r>
            <a:r>
              <a:rPr lang="ru-RU" u="sng" dirty="0">
                <a:hlinkClick r:id="rId10"/>
              </a:rPr>
              <a:t>https://www.youtube.com/watch?v=tEt58Q5L1z8&amp;t=15s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313FA-C0F9-4537-B731-4184465F1C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43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0537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Мероприятия проводились в период </a:t>
            </a:r>
            <a:r>
              <a:rPr lang="ru-RU" b="1" dirty="0"/>
              <a:t>с 24 по 30 марта </a:t>
            </a:r>
            <a:r>
              <a:rPr lang="ru-RU" dirty="0"/>
              <a:t>в городах Баткен, </a:t>
            </a:r>
            <a:r>
              <a:rPr lang="ru-RU" dirty="0" err="1"/>
              <a:t>Кадамжай</a:t>
            </a:r>
            <a:r>
              <a:rPr lang="ru-RU" dirty="0"/>
              <a:t> и Кызыл-</a:t>
            </a:r>
            <a:r>
              <a:rPr lang="ru-RU" dirty="0" err="1"/>
              <a:t>Кыя</a:t>
            </a:r>
            <a:r>
              <a:rPr lang="ru-RU" dirty="0"/>
              <a:t>, и охватили 42 школы, 4 профессиональных лицея, 1 детский садик.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>
              <a:spcAft>
                <a:spcPts val="600"/>
              </a:spcAft>
            </a:pPr>
            <a:r>
              <a:rPr lang="ru-RU" sz="1200" dirty="0"/>
              <a:t>Социальные педагоги школ/психологи разработают график проведения собраний   со школьницами 8-11 классов и их родителями, которые будут проведены                      </a:t>
            </a:r>
            <a:r>
              <a:rPr lang="ru-RU" sz="1200" b="1" dirty="0"/>
              <a:t>в 46 школах и лицеях</a:t>
            </a:r>
            <a:r>
              <a:rPr lang="ru-RU" sz="1200" dirty="0"/>
              <a:t>.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В </a:t>
            </a:r>
            <a:r>
              <a:rPr lang="ru-RU" sz="1200" b="1" dirty="0"/>
              <a:t>апреле – мае </a:t>
            </a:r>
            <a:r>
              <a:rPr lang="ru-RU" sz="1200" dirty="0"/>
              <a:t>социальные педагоги/психологи совместно с инспекторами по делам детей проведут информационно-профилактических мероприятий.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313FA-C0F9-4537-B731-4184465F1C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4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0537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Традиционно не принято говорить о сексуальном </a:t>
            </a:r>
            <a:r>
              <a:rPr lang="ru-RU" dirty="0" err="1"/>
              <a:t>насили</a:t>
            </a:r>
            <a:r>
              <a:rPr lang="ru-RU" dirty="0"/>
              <a:t>, не могли </a:t>
            </a:r>
            <a:r>
              <a:rPr lang="ru-RU" dirty="0" err="1"/>
              <a:t>нацти</a:t>
            </a:r>
            <a:r>
              <a:rPr lang="ru-RU" dirty="0"/>
              <a:t> не нужных слов не нужного формата. Мы передаем </a:t>
            </a:r>
            <a:r>
              <a:rPr lang="ru-RU" dirty="0" err="1"/>
              <a:t>методолгию</a:t>
            </a:r>
            <a:r>
              <a:rPr lang="ru-RU" dirty="0"/>
              <a:t>, о том что говорить о сложных темах. Видеоролики, видеоуроки.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313FA-C0F9-4537-B731-4184465F1C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2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0537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313FA-C0F9-4537-B731-4184465F1C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2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8646-56A4-42CC-A0A6-4B4179537B3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0018-CE9E-40C3-B5EA-477B0E50924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37B46E-CFF3-4342-A0E9-6762C9566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65163"/>
          <a:stretch/>
        </p:blipFill>
        <p:spPr>
          <a:xfrm>
            <a:off x="0" y="22979"/>
            <a:ext cx="9144000" cy="8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8646-56A4-42CC-A0A6-4B4179537B3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0018-CE9E-40C3-B5EA-477B0E509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0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8646-56A4-42CC-A0A6-4B4179537B3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0018-CE9E-40C3-B5EA-477B0E509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41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8646-56A4-42CC-A0A6-4B4179537B3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0018-CE9E-40C3-B5EA-477B0E50924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CDE992-9F02-4A77-9F1C-090A8BF3B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055"/>
          <a:stretch/>
        </p:blipFill>
        <p:spPr>
          <a:xfrm>
            <a:off x="0" y="1"/>
            <a:ext cx="9144000" cy="11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2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8646-56A4-42CC-A0A6-4B4179537B3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0018-CE9E-40C3-B5EA-477B0E50924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4CCF13-9F09-48A7-BBB4-DB9B6DAF3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055"/>
          <a:stretch/>
        </p:blipFill>
        <p:spPr>
          <a:xfrm>
            <a:off x="0" y="1"/>
            <a:ext cx="9144000" cy="11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8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8646-56A4-42CC-A0A6-4B4179537B3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0018-CE9E-40C3-B5EA-477B0E509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0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8646-56A4-42CC-A0A6-4B4179537B3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0018-CE9E-40C3-B5EA-477B0E509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2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8646-56A4-42CC-A0A6-4B4179537B3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0018-CE9E-40C3-B5EA-477B0E509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8646-56A4-42CC-A0A6-4B4179537B3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0018-CE9E-40C3-B5EA-477B0E509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8646-56A4-42CC-A0A6-4B4179537B3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0018-CE9E-40C3-B5EA-477B0E509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7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8646-56A4-42CC-A0A6-4B4179537B3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0018-CE9E-40C3-B5EA-477B0E509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3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78646-56A4-42CC-A0A6-4B4179537B3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0018-CE9E-40C3-B5EA-477B0E509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1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77EF5ED1-A1A1-460D-8D64-7DBB9F08A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893" y="2628900"/>
            <a:ext cx="6858000" cy="1241822"/>
          </a:xfrm>
        </p:spPr>
        <p:txBody>
          <a:bodyPr>
            <a:normAutofit/>
          </a:bodyPr>
          <a:lstStyle/>
          <a:p>
            <a:r>
              <a:rPr lang="ru-RU" sz="2700" b="1" dirty="0">
                <a:ea typeface="+mj-ea"/>
                <a:cs typeface="+mj-cs"/>
              </a:rPr>
              <a:t>Профилактика </a:t>
            </a:r>
            <a:br>
              <a:rPr lang="ru-RU" sz="2700" b="1" dirty="0">
                <a:ea typeface="+mj-ea"/>
                <a:cs typeface="+mj-cs"/>
              </a:rPr>
            </a:br>
            <a:r>
              <a:rPr lang="ru-RU" sz="2700" b="1" dirty="0">
                <a:ea typeface="+mj-ea"/>
                <a:cs typeface="+mj-cs"/>
              </a:rPr>
              <a:t>насилия в отношении девочек в школах и ПЛ/ПУ Баткенской области 2023-2024</a:t>
            </a:r>
          </a:p>
        </p:txBody>
      </p:sp>
      <p:sp>
        <p:nvSpPr>
          <p:cNvPr id="2" name="Подзаголовок 5">
            <a:extLst>
              <a:ext uri="{FF2B5EF4-FFF2-40B4-BE49-F238E27FC236}">
                <a16:creationId xmlns:a16="http://schemas.microsoft.com/office/drawing/2014/main" id="{95E8E046-94B2-D439-6517-B66D8BCB85C0}"/>
              </a:ext>
            </a:extLst>
          </p:cNvPr>
          <p:cNvSpPr txBox="1">
            <a:spLocks/>
          </p:cNvSpPr>
          <p:nvPr/>
        </p:nvSpPr>
        <p:spPr>
          <a:xfrm>
            <a:off x="1143000" y="4684568"/>
            <a:ext cx="6858000" cy="46077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>
                <a:ea typeface="+mj-ea"/>
                <a:cs typeface="+mj-cs"/>
              </a:rPr>
              <a:t>Бишкек, 27 марта 2025 г.</a:t>
            </a:r>
          </a:p>
          <a:p>
            <a:r>
              <a:rPr lang="ru-RU" sz="1350" dirty="0">
                <a:ea typeface="+mj-ea"/>
                <a:cs typeface="+mj-cs"/>
              </a:rPr>
              <a:t>Илибезова Л.К., ОФ «ЦИДП Партнеры»</a:t>
            </a:r>
          </a:p>
          <a:p>
            <a:endParaRPr lang="ru-RU" sz="2700" b="1" dirty="0"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5424C-BF86-DE2E-E3AB-5E546684A01D}"/>
              </a:ext>
            </a:extLst>
          </p:cNvPr>
          <p:cNvSpPr txBox="1"/>
          <p:nvPr/>
        </p:nvSpPr>
        <p:spPr>
          <a:xfrm>
            <a:off x="1537855" y="1368320"/>
            <a:ext cx="6463145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FF0000"/>
                </a:solidFill>
              </a:rPr>
              <a:t>«</a:t>
            </a:r>
            <a:r>
              <a:rPr lang="ru-RU" sz="1350" b="1" dirty="0" err="1">
                <a:solidFill>
                  <a:srgbClr val="FF0000"/>
                </a:solidFill>
              </a:rPr>
              <a:t>Балдардын</a:t>
            </a:r>
            <a:r>
              <a:rPr lang="ru-RU" sz="1350" b="1" dirty="0">
                <a:solidFill>
                  <a:srgbClr val="FF0000"/>
                </a:solidFill>
              </a:rPr>
              <a:t> </a:t>
            </a:r>
            <a:r>
              <a:rPr lang="ru-RU" sz="1350" b="1" dirty="0" err="1">
                <a:solidFill>
                  <a:srgbClr val="FF0000"/>
                </a:solidFill>
              </a:rPr>
              <a:t>укуктарын</a:t>
            </a:r>
            <a:r>
              <a:rPr lang="ru-RU" sz="1350" b="1" dirty="0">
                <a:solidFill>
                  <a:srgbClr val="FF0000"/>
                </a:solidFill>
              </a:rPr>
              <a:t> </a:t>
            </a:r>
            <a:r>
              <a:rPr lang="ru-RU" sz="1350" b="1" dirty="0" err="1">
                <a:solidFill>
                  <a:srgbClr val="FF0000"/>
                </a:solidFill>
              </a:rPr>
              <a:t>зомбулуктан</a:t>
            </a:r>
            <a:r>
              <a:rPr lang="ru-RU" sz="1350" b="1" dirty="0">
                <a:solidFill>
                  <a:srgbClr val="FF0000"/>
                </a:solidFill>
              </a:rPr>
              <a:t> </a:t>
            </a:r>
            <a:r>
              <a:rPr lang="ru-RU" sz="1350" b="1" dirty="0" err="1">
                <a:solidFill>
                  <a:srgbClr val="FF0000"/>
                </a:solidFill>
              </a:rPr>
              <a:t>жана</a:t>
            </a:r>
            <a:r>
              <a:rPr lang="ru-RU" sz="1350" b="1" dirty="0">
                <a:solidFill>
                  <a:srgbClr val="FF0000"/>
                </a:solidFill>
              </a:rPr>
              <a:t> </a:t>
            </a:r>
            <a:r>
              <a:rPr lang="ru-RU" sz="1350" b="1" dirty="0" err="1">
                <a:solidFill>
                  <a:srgbClr val="FF0000"/>
                </a:solidFill>
              </a:rPr>
              <a:t>ырайымсыз</a:t>
            </a:r>
            <a:r>
              <a:rPr lang="ru-RU" sz="1350" b="1" dirty="0">
                <a:solidFill>
                  <a:srgbClr val="FF0000"/>
                </a:solidFill>
              </a:rPr>
              <a:t> </a:t>
            </a:r>
            <a:r>
              <a:rPr lang="ru-RU" sz="1350" b="1" dirty="0" err="1">
                <a:solidFill>
                  <a:srgbClr val="FF0000"/>
                </a:solidFill>
              </a:rPr>
              <a:t>мамиледен</a:t>
            </a:r>
            <a:r>
              <a:rPr lang="ru-RU" sz="1350" b="1" dirty="0">
                <a:solidFill>
                  <a:srgbClr val="FF0000"/>
                </a:solidFill>
              </a:rPr>
              <a:t> </a:t>
            </a:r>
            <a:r>
              <a:rPr lang="ru-RU" sz="1350" b="1" dirty="0" err="1">
                <a:solidFill>
                  <a:srgbClr val="FF0000"/>
                </a:solidFill>
              </a:rPr>
              <a:t>коргоо</a:t>
            </a:r>
            <a:r>
              <a:rPr lang="ru-RU" sz="1350" b="1" dirty="0">
                <a:solidFill>
                  <a:srgbClr val="FF0000"/>
                </a:solidFill>
              </a:rPr>
              <a:t>»</a:t>
            </a:r>
          </a:p>
          <a:p>
            <a:pPr algn="ctr"/>
            <a:endParaRPr lang="ru-RU" sz="1350" b="1" dirty="0">
              <a:solidFill>
                <a:srgbClr val="FF0000"/>
              </a:solidFill>
            </a:endParaRPr>
          </a:p>
          <a:p>
            <a:pPr algn="ctr"/>
            <a:r>
              <a:rPr lang="ru-RU" sz="1350" b="1" dirty="0">
                <a:solidFill>
                  <a:srgbClr val="FF0000"/>
                </a:solidFill>
              </a:rPr>
              <a:t>«Защита прав детей от насилия и жестокого обращения» </a:t>
            </a:r>
          </a:p>
          <a:p>
            <a:pPr algn="ctr"/>
            <a:endParaRPr lang="ru-RU" sz="1350" b="1" dirty="0">
              <a:solidFill>
                <a:srgbClr val="FF0000"/>
              </a:solidFill>
            </a:endParaRPr>
          </a:p>
          <a:p>
            <a:pPr algn="ctr"/>
            <a:r>
              <a:rPr lang="ru-RU" sz="1350" b="1" dirty="0">
                <a:solidFill>
                  <a:srgbClr val="FF0000"/>
                </a:solidFill>
              </a:rPr>
              <a:t>Эл </a:t>
            </a:r>
            <a:r>
              <a:rPr lang="ru-RU" sz="1350" b="1" dirty="0" err="1">
                <a:solidFill>
                  <a:srgbClr val="FF0000"/>
                </a:solidFill>
              </a:rPr>
              <a:t>аралык</a:t>
            </a:r>
            <a:r>
              <a:rPr lang="ru-RU" sz="1350" b="1" dirty="0">
                <a:solidFill>
                  <a:srgbClr val="FF0000"/>
                </a:solidFill>
              </a:rPr>
              <a:t> </a:t>
            </a:r>
            <a:r>
              <a:rPr lang="ru-RU" sz="1350" b="1" dirty="0" err="1">
                <a:solidFill>
                  <a:srgbClr val="FF0000"/>
                </a:solidFill>
              </a:rPr>
              <a:t>илимий-практикалык</a:t>
            </a:r>
            <a:r>
              <a:rPr lang="ru-RU" sz="1350" b="1" dirty="0">
                <a:solidFill>
                  <a:srgbClr val="FF0000"/>
                </a:solidFill>
              </a:rPr>
              <a:t> </a:t>
            </a:r>
            <a:r>
              <a:rPr lang="ru-RU" sz="1350" b="1" dirty="0" err="1">
                <a:solidFill>
                  <a:srgbClr val="FF0000"/>
                </a:solidFill>
              </a:rPr>
              <a:t>конференциянын</a:t>
            </a:r>
            <a:r>
              <a:rPr lang="ru-RU" sz="135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078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F78A4E-37E0-BA44-E49D-B0F5C4D0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Проведение семинара-занятия со студентами в Баткенском филиале ИСИТО</a:t>
            </a:r>
            <a:endParaRPr lang="ru-KG" dirty="0"/>
          </a:p>
        </p:txBody>
      </p:sp>
      <p:pic>
        <p:nvPicPr>
          <p:cNvPr id="2051" name="Рисунок 22">
            <a:extLst>
              <a:ext uri="{FF2B5EF4-FFF2-40B4-BE49-F238E27FC236}">
                <a16:creationId xmlns:a16="http://schemas.microsoft.com/office/drawing/2014/main" id="{B35E2621-E6F8-C58D-69ED-8F30DB0F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9" y="2087166"/>
            <a:ext cx="3182357" cy="298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23">
            <a:extLst>
              <a:ext uri="{FF2B5EF4-FFF2-40B4-BE49-F238E27FC236}">
                <a16:creationId xmlns:a16="http://schemas.microsoft.com/office/drawing/2014/main" id="{E6633BE7-3469-DD66-8EF4-E2C480D1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88" y="2171701"/>
            <a:ext cx="5262260" cy="26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0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039C532-A0A2-4FF6-A69B-9957C7A8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Результат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916421-4EFF-4BD8-AAC2-3A39C2B5C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07" y="1918608"/>
            <a:ext cx="8523515" cy="3959678"/>
          </a:xfrm>
        </p:spPr>
        <p:txBody>
          <a:bodyPr>
            <a:normAutofit/>
          </a:bodyPr>
          <a:lstStyle/>
          <a:p>
            <a:r>
              <a:rPr lang="ru-RU" sz="1500" i="1" dirty="0"/>
              <a:t>«</a:t>
            </a:r>
            <a:r>
              <a:rPr lang="ru-RU" sz="1800" i="1" dirty="0"/>
              <a:t>Раньше мы не говорили о сексуальном насилии, тема была закрыта из-за менталитета, но в этот раз всем было интересно, с помощью этих материалов, мы можем успешно проводить собрания с девочками и родителями». (</a:t>
            </a:r>
            <a:r>
              <a:rPr lang="ru-RU" sz="1800" dirty="0"/>
              <a:t>Социальный педагог)</a:t>
            </a:r>
          </a:p>
          <a:p>
            <a:r>
              <a:rPr lang="ru-RU" sz="1800" i="1" dirty="0"/>
              <a:t>«На самом деле с подростками очень сложно работать. Мы обрели некоторую уверенность в себе после того, как познакомились с вашей методикой и информационными видео и печатными материалами. Думаю, нам станет легче проводить собрания с девочками. Оказывается, такие лекции можно проводить в новом формате». (Инспектор по делам детей)</a:t>
            </a:r>
          </a:p>
          <a:p>
            <a:r>
              <a:rPr lang="ru-RU" sz="1800" i="1" dirty="0"/>
              <a:t>«Я даже не думала об этом, что дочку нужно научить каким то правилам, и что есть такие правила безопасности. В основном я ограничивалась запретами. А сейчас, я поняла как с ней разговаривать, что нужно делать, чтобы дочь мне доверяла» (Мама, участница собрания)</a:t>
            </a:r>
          </a:p>
          <a:p>
            <a:endParaRPr lang="ru-RU" sz="1500" i="1" dirty="0"/>
          </a:p>
          <a:p>
            <a:endParaRPr lang="ru-RU" sz="1500" i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02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039C532-A0A2-4FF6-A69B-9957C7A8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Извлеченные уроки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02FD1DD3-3039-4D1F-B1C1-2CCA84D69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79" y="2055019"/>
            <a:ext cx="7886700" cy="394573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Эффективная профилактика сексуального насилия требует усиленного сотрудничества между социальными педагогами, ИДД, ОПСД.</a:t>
            </a:r>
          </a:p>
          <a:p>
            <a:pPr lvl="0"/>
            <a:r>
              <a:rPr lang="ru-RU" dirty="0"/>
              <a:t>Необходимо повышать потенциал социальных педагогов/психологов ИДД, ОПСД, чтобы они могли </a:t>
            </a:r>
            <a:r>
              <a:rPr lang="ru-RU" dirty="0" err="1"/>
              <a:t>профилактировать</a:t>
            </a:r>
            <a:r>
              <a:rPr lang="ru-RU" dirty="0"/>
              <a:t>, выявлять и правильно оказывать помощь подросткам подвергшимся домогательству и сексуальному насилию. </a:t>
            </a:r>
          </a:p>
          <a:p>
            <a:r>
              <a:rPr lang="ru-RU" dirty="0"/>
              <a:t>Необходимо продолжать распространять и использовать информационно-просветительские материалы в профилактической деятельности социальных педагогов и ИДД, ОПСД и  проводить разъяснительную работу среди подростков, родителей, учителей.</a:t>
            </a:r>
          </a:p>
        </p:txBody>
      </p:sp>
    </p:spTree>
    <p:extLst>
      <p:ext uri="{BB962C8B-B14F-4D97-AF65-F5344CB8AC3E}">
        <p14:creationId xmlns:p14="http://schemas.microsoft.com/office/powerpoint/2010/main" val="174587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63E6C-01E7-4A71-802D-FA6CEA01C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32" y="2054499"/>
            <a:ext cx="7886700" cy="2139553"/>
          </a:xfrm>
        </p:spPr>
        <p:txBody>
          <a:bodyPr/>
          <a:lstStyle/>
          <a:p>
            <a:r>
              <a:rPr lang="ru-RU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8369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039C532-A0A2-4FF6-A69B-9957C7A8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457" y="735116"/>
            <a:ext cx="6756057" cy="99417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Развитие потенциала и расширение возможностей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02FD1DD3-3039-4D1F-B1C1-2CCA84D69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14" y="2212614"/>
            <a:ext cx="7886700" cy="363080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Повышение осведомленности </a:t>
            </a:r>
            <a:r>
              <a:rPr lang="ru-RU" dirty="0"/>
              <a:t>социальных педагогов/психологов школ, инспекторов по делам детей, органов поддержки семьи и детей, о проблеме сексуального насилия и обязанностях государственных органов предотвращать и реагировать на насилие в отношении детей. </a:t>
            </a:r>
          </a:p>
          <a:p>
            <a:r>
              <a:rPr lang="ru-RU" b="1" dirty="0"/>
              <a:t>Наращивание потенциала участников </a:t>
            </a:r>
            <a:r>
              <a:rPr lang="ru-RU" dirty="0"/>
              <a:t>в выявлении подростков подвергающихся насилию, оказании им комплексной помощи, в проведении профилактики на основе </a:t>
            </a:r>
            <a:r>
              <a:rPr lang="ru-RU" dirty="0" err="1"/>
              <a:t>межсекторального</a:t>
            </a:r>
            <a:r>
              <a:rPr lang="ru-RU" dirty="0"/>
              <a:t> взаимодействия между школами, милицией, органами  по защите детей. </a:t>
            </a:r>
          </a:p>
          <a:p>
            <a:r>
              <a:rPr lang="ru-RU" b="1" dirty="0"/>
              <a:t>Расширение возможностей </a:t>
            </a:r>
            <a:r>
              <a:rPr lang="ru-RU" dirty="0"/>
              <a:t>школьниц распознавать и сообщать о сексуальном насилии. </a:t>
            </a:r>
          </a:p>
          <a:p>
            <a:r>
              <a:rPr lang="ru-RU" b="1" dirty="0"/>
              <a:t>Обучение матерей </a:t>
            </a:r>
            <a:r>
              <a:rPr lang="ru-RU" dirty="0"/>
              <a:t>распознавать признаки насилия и лучше защищать своих дочерей от сексуального насилия.</a:t>
            </a:r>
          </a:p>
        </p:txBody>
      </p:sp>
    </p:spTree>
    <p:extLst>
      <p:ext uri="{BB962C8B-B14F-4D97-AF65-F5344CB8AC3E}">
        <p14:creationId xmlns:p14="http://schemas.microsoft.com/office/powerpoint/2010/main" val="202229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039C532-A0A2-4FF6-A69B-9957C7A8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15" y="186243"/>
            <a:ext cx="7886700" cy="994172"/>
          </a:xfrm>
        </p:spPr>
        <p:txBody>
          <a:bodyPr/>
          <a:lstStyle/>
          <a:p>
            <a:r>
              <a:rPr lang="ru-RU" dirty="0">
                <a:latin typeface="+mn-lt"/>
              </a:rPr>
              <a:t>Инструменты воздействия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02FD1DD3-3039-4D1F-B1C1-2CCA84D69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6" y="1180415"/>
            <a:ext cx="6387942" cy="394573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Разработано «</a:t>
            </a:r>
            <a:r>
              <a:rPr lang="ru-RU" b="1" dirty="0"/>
              <a:t>Руководство для проведения информационно-просветительскую деятельность по профилактике сексуального насилия</a:t>
            </a:r>
            <a:r>
              <a:rPr lang="ru-RU" dirty="0"/>
              <a:t>», которое включает </a:t>
            </a:r>
            <a:r>
              <a:rPr lang="en-US" dirty="0"/>
              <a:t>QR-</a:t>
            </a:r>
            <a:r>
              <a:rPr lang="ru-RU" dirty="0"/>
              <a:t>колы на ролики и информационные материалы</a:t>
            </a:r>
          </a:p>
          <a:p>
            <a:r>
              <a:rPr lang="ru-RU" dirty="0"/>
              <a:t>Листовки для девочек, листовки для родителей</a:t>
            </a:r>
          </a:p>
          <a:p>
            <a:pPr marL="0" indent="0">
              <a:buNone/>
            </a:pPr>
            <a:r>
              <a:rPr lang="ru-RU" dirty="0"/>
              <a:t> (25 000 экз.)  </a:t>
            </a:r>
          </a:p>
          <a:p>
            <a:r>
              <a:rPr lang="ru-RU" dirty="0"/>
              <a:t>Комикс для девочек  1000 шт.</a:t>
            </a:r>
          </a:p>
          <a:p>
            <a:r>
              <a:rPr lang="ru-RU" dirty="0"/>
              <a:t>Информационные стенды «Уголок безопасности» -</a:t>
            </a:r>
            <a:r>
              <a:rPr lang="ru-RU" b="1" dirty="0"/>
              <a:t> </a:t>
            </a:r>
            <a:r>
              <a:rPr lang="ru-RU" dirty="0"/>
              <a:t>250 шт.</a:t>
            </a:r>
          </a:p>
          <a:p>
            <a:r>
              <a:rPr lang="ru-RU" dirty="0"/>
              <a:t>Предоставлены информационные флэш карты с полным пакетом информационных материалов – 100 шт.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AE102E-68ED-4334-B327-BAB647B8D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26"/>
          <a:stretch/>
        </p:blipFill>
        <p:spPr>
          <a:xfrm>
            <a:off x="6952910" y="1112722"/>
            <a:ext cx="1926772" cy="2871662"/>
          </a:xfrm>
          <a:prstGeom prst="rect">
            <a:avLst/>
          </a:prstGeom>
        </p:spPr>
      </p:pic>
      <p:pic>
        <p:nvPicPr>
          <p:cNvPr id="5" name="Объект 10">
            <a:extLst>
              <a:ext uri="{FF2B5EF4-FFF2-40B4-BE49-F238E27FC236}">
                <a16:creationId xmlns:a16="http://schemas.microsoft.com/office/drawing/2014/main" id="{B053AC79-C5F4-46E6-9F29-DE8F07C6E9C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38" y="4480732"/>
            <a:ext cx="1445115" cy="2049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Объект 10">
            <a:extLst>
              <a:ext uri="{FF2B5EF4-FFF2-40B4-BE49-F238E27FC236}">
                <a16:creationId xmlns:a16="http://schemas.microsoft.com/office/drawing/2014/main" id="{D390EC54-18C8-4389-8D40-8311F7A8743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33" y="4725420"/>
            <a:ext cx="1445116" cy="2050048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17859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ABD190-7C4F-439A-9EA8-82412DEB00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29" y="200658"/>
            <a:ext cx="3355566" cy="356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D1EAEF-BA0B-487A-9CBC-8B2BD50C6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4" y="405088"/>
            <a:ext cx="2495432" cy="35176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C2CFDC-1391-4C78-A33A-7D3B24132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275" y="1982040"/>
            <a:ext cx="2495433" cy="35463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278A10-8A2B-4756-8B0F-30DC30F3F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4029" y="3050750"/>
            <a:ext cx="2495432" cy="353782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97AF5B-7464-FA5D-6253-882D84B220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32" y="4644981"/>
            <a:ext cx="1062038" cy="106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952905-64A3-AFD8-03D0-6307DF3B8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" b="7624"/>
          <a:stretch/>
        </p:blipFill>
        <p:spPr bwMode="auto">
          <a:xfrm>
            <a:off x="7483485" y="4716418"/>
            <a:ext cx="1062038" cy="919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803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7022242-13DE-1ECF-2FEC-AFF133C1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1800" b="1" dirty="0">
                <a:latin typeface="+mn-lt"/>
              </a:rPr>
              <a:t>Видео материалы для проведения информационно-просветительских мероприятий по профилактике ГН/СН со школьниками и учащимися ПЛ/ПУ</a:t>
            </a:r>
            <a:endParaRPr lang="ru-KG" sz="1800" b="1" dirty="0">
              <a:latin typeface="+mn-lt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A8F22A15-7E8C-B8D3-FF2C-D6752B94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00438"/>
          </a:xfrm>
        </p:spPr>
        <p:txBody>
          <a:bodyPr>
            <a:no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ru-RU" sz="1800" dirty="0">
                <a:latin typeface="Century Schoolbook" panose="02040604050505020304" pitchFamily="18" charset="0"/>
              </a:rPr>
              <a:t>Видеоролик для девочек «Что такое домогательство?»</a:t>
            </a:r>
            <a:r>
              <a:rPr lang="ky-KG" sz="1800" dirty="0">
                <a:latin typeface="Century Schoolbook" panose="02040604050505020304" pitchFamily="18" charset="0"/>
              </a:rPr>
              <a:t> 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800" dirty="0">
                <a:latin typeface="Century Schoolbook" panose="02040604050505020304" pitchFamily="18" charset="0"/>
              </a:rPr>
              <a:t>Видеоролик для девочек «Девочки, давайте говорить об этом!»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800" dirty="0">
                <a:latin typeface="Century Schoolbook" panose="02040604050505020304" pitchFamily="18" charset="0"/>
              </a:rPr>
              <a:t>Видеоролик для девочек и мам «5 правил для безопасности девочек!»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800" dirty="0">
                <a:latin typeface="Century Schoolbook" panose="02040604050505020304" pitchFamily="18" charset="0"/>
              </a:rPr>
              <a:t>Видеоролики родителей «Родители, учите детей правилам безопасности!» (</a:t>
            </a:r>
            <a:r>
              <a:rPr lang="en-US" sz="1800" dirty="0">
                <a:latin typeface="Century Schoolbook" panose="02040604050505020304" pitchFamily="18" charset="0"/>
              </a:rPr>
              <a:t>I</a:t>
            </a:r>
            <a:r>
              <a:rPr lang="ru-RU" sz="1800" dirty="0">
                <a:latin typeface="Century Schoolbook" panose="02040604050505020304" pitchFamily="18" charset="0"/>
              </a:rPr>
              <a:t>), </a:t>
            </a:r>
            <a:r>
              <a:rPr lang="ky-KG" sz="1800" dirty="0">
                <a:latin typeface="Century Schoolbook" panose="02040604050505020304" pitchFamily="18" charset="0"/>
              </a:rPr>
              <a:t>Видеоролик родителей №2 «Родители, учите детей правилам безопасности!» (</a:t>
            </a:r>
            <a:r>
              <a:rPr lang="en-US" sz="1800" dirty="0">
                <a:latin typeface="Century Schoolbook" panose="02040604050505020304" pitchFamily="18" charset="0"/>
              </a:rPr>
              <a:t>II)</a:t>
            </a:r>
            <a:endParaRPr lang="ru-RU" sz="1800" dirty="0">
              <a:latin typeface="Century Schoolbook" panose="02040604050505020304" pitchFamily="18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ky-KG" sz="1800" dirty="0">
                <a:latin typeface="Century Schoolbook" panose="02040604050505020304" pitchFamily="18" charset="0"/>
              </a:rPr>
              <a:t>Короткометражный фильм «Жардам жанында»</a:t>
            </a:r>
            <a:endParaRPr lang="ru-RU" sz="1800" dirty="0">
              <a:latin typeface="Century Schoolbook" panose="02040604050505020304" pitchFamily="18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ky-KG" sz="1800" dirty="0">
                <a:latin typeface="Century Schoolbook" panose="02040604050505020304" pitchFamily="18" charset="0"/>
              </a:rPr>
              <a:t>Короткометражный фильм «Сүйүү деген эмне?»</a:t>
            </a:r>
            <a:endParaRPr lang="ru-RU" sz="1800" dirty="0">
              <a:latin typeface="Century Schoolbook" panose="02040604050505020304" pitchFamily="18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ky-KG" sz="1800" dirty="0">
                <a:latin typeface="Century Schoolbook" panose="02040604050505020304" pitchFamily="18" charset="0"/>
              </a:rPr>
              <a:t>Видеоролик «Выбери жизнь без насилия»</a:t>
            </a:r>
            <a:endParaRPr lang="ru-RU" sz="1800" dirty="0">
              <a:latin typeface="Century Schoolbook" panose="02040604050505020304" pitchFamily="18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ky-KG" sz="1800" dirty="0">
                <a:latin typeface="Century Schoolbook" panose="02040604050505020304" pitchFamily="18" charset="0"/>
              </a:rPr>
              <a:t>Видеоролик «Семнадцать раз обнять»</a:t>
            </a:r>
            <a:endParaRPr lang="ru-KG" sz="1800" dirty="0">
              <a:latin typeface="Century Schoolbook" panose="02040604050505020304" pitchFamily="18" charset="0"/>
            </a:endParaRPr>
          </a:p>
        </p:txBody>
      </p:sp>
      <p:pic>
        <p:nvPicPr>
          <p:cNvPr id="2058" name="Рисунок 2">
            <a:extLst>
              <a:ext uri="{FF2B5EF4-FFF2-40B4-BE49-F238E27FC236}">
                <a16:creationId xmlns:a16="http://schemas.microsoft.com/office/drawing/2014/main" id="{CFDB85E7-F71B-5F57-C55E-F2D2B4919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9" y="1321595"/>
            <a:ext cx="738188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16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039C532-A0A2-4FF6-A69B-9957C7A8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36" y="308204"/>
            <a:ext cx="7886700" cy="994172"/>
          </a:xfrm>
        </p:spPr>
        <p:txBody>
          <a:bodyPr/>
          <a:lstStyle/>
          <a:p>
            <a:r>
              <a:rPr lang="ru-RU" dirty="0">
                <a:latin typeface="+mn-lt"/>
              </a:rPr>
              <a:t>Подготовка тренеров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02FD1DD3-3039-4D1F-B1C1-2CCA84D69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4386"/>
            <a:ext cx="8784772" cy="43463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/>
              <a:t>Проведено </a:t>
            </a:r>
            <a:r>
              <a:rPr lang="ru-RU" b="1" dirty="0"/>
              <a:t>3 обучающих семинара </a:t>
            </a:r>
            <a:r>
              <a:rPr lang="ru-RU" dirty="0"/>
              <a:t>в городах Баткен, </a:t>
            </a:r>
            <a:r>
              <a:rPr lang="ru-RU" dirty="0" err="1"/>
              <a:t>Кадамжай</a:t>
            </a:r>
            <a:r>
              <a:rPr lang="ru-RU" dirty="0"/>
              <a:t>, Кызыл-Кия с участием   </a:t>
            </a:r>
            <a:r>
              <a:rPr lang="ru-RU" b="1" dirty="0"/>
              <a:t>95 представителей государственных учреждений:</a:t>
            </a:r>
          </a:p>
          <a:p>
            <a:pPr lvl="1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/>
              <a:t>социальные педагоги/психологи школ и профессиональных лицеев, детских садов;</a:t>
            </a:r>
          </a:p>
          <a:p>
            <a:pPr lvl="1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/>
              <a:t>инспектора по делам детей ОВД </a:t>
            </a:r>
            <a:r>
              <a:rPr lang="ru-RU" dirty="0" err="1"/>
              <a:t>Баткенской</a:t>
            </a:r>
            <a:r>
              <a:rPr lang="ru-RU" dirty="0"/>
              <a:t> области;</a:t>
            </a:r>
          </a:p>
          <a:p>
            <a:pPr lvl="1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/>
              <a:t>областных и </a:t>
            </a:r>
            <a:r>
              <a:rPr lang="ru-RU" dirty="0" err="1"/>
              <a:t>районых</a:t>
            </a:r>
            <a:r>
              <a:rPr lang="ru-RU" dirty="0"/>
              <a:t> </a:t>
            </a:r>
            <a:r>
              <a:rPr lang="ru-RU" dirty="0" err="1"/>
              <a:t>гос.администрации</a:t>
            </a:r>
            <a:r>
              <a:rPr lang="ru-RU" dirty="0"/>
              <a:t>; </a:t>
            </a:r>
          </a:p>
          <a:p>
            <a:pPr lvl="1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/>
              <a:t>мэрии городов;</a:t>
            </a:r>
          </a:p>
          <a:p>
            <a:pPr lvl="1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/>
              <a:t>районных отделов образования;  </a:t>
            </a:r>
          </a:p>
          <a:p>
            <a:pPr lvl="1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/>
              <a:t>районных отделов по делам семьи и детей,</a:t>
            </a:r>
          </a:p>
          <a:p>
            <a:pPr lvl="1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/>
              <a:t>управления труда социального обеспечения и миграции;</a:t>
            </a:r>
          </a:p>
          <a:p>
            <a:pPr lvl="1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/>
              <a:t>социальные работники </a:t>
            </a:r>
            <a:r>
              <a:rPr lang="ru-RU" dirty="0" err="1"/>
              <a:t>аыйл</a:t>
            </a:r>
            <a:r>
              <a:rPr lang="ru-RU" dirty="0"/>
              <a:t> </a:t>
            </a:r>
            <a:r>
              <a:rPr lang="ru-RU" dirty="0" err="1"/>
              <a:t>окмоту</a:t>
            </a:r>
            <a:r>
              <a:rPr lang="ru-RU" dirty="0"/>
              <a:t>.</a:t>
            </a:r>
          </a:p>
          <a:p>
            <a:pPr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/>
              <a:t>Участники семинара приняли участие в</a:t>
            </a:r>
            <a:r>
              <a:rPr lang="ru-RU" b="1" i="1" dirty="0"/>
              <a:t> 6  показательных информационно-профилактических собраниях </a:t>
            </a:r>
            <a:r>
              <a:rPr lang="ru-RU" dirty="0"/>
              <a:t>с девочками и родителями, которое охватило около 450 школьниц и 250 матерей/опекунов.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3DF285-A6F0-4CA6-B270-417BEE03E7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33"/>
          <a:stretch/>
        </p:blipFill>
        <p:spPr>
          <a:xfrm>
            <a:off x="6126479" y="2816802"/>
            <a:ext cx="2834641" cy="20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6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2FD1DD3-3039-4D1F-B1C1-2CCA84D69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87" y="1470436"/>
            <a:ext cx="8783427" cy="326350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endParaRPr lang="ru-RU" sz="1875" dirty="0"/>
          </a:p>
          <a:p>
            <a:pPr marL="0" indent="0">
              <a:spcAft>
                <a:spcPts val="450"/>
              </a:spcAft>
              <a:buNone/>
            </a:pPr>
            <a:endParaRPr lang="ru-RU" sz="1875" dirty="0"/>
          </a:p>
          <a:p>
            <a:pPr marL="257175" indent="-25717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Tx/>
              <a:buChar char="-"/>
            </a:pPr>
            <a:endParaRPr lang="ru-RU" sz="15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0A6916-6B24-4C07-83D2-60CD7262D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53" b="24917"/>
          <a:stretch/>
        </p:blipFill>
        <p:spPr>
          <a:xfrm>
            <a:off x="821245" y="2124060"/>
            <a:ext cx="7501511" cy="29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D544D4-72A9-0F36-9465-A370DC5F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Собрание со школьницами и родителями</a:t>
            </a:r>
            <a:endParaRPr lang="ru-KG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439FA7-AD06-64AD-A9E7-E9CBEE20B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9" y="2461779"/>
            <a:ext cx="4220936" cy="27928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268504-356F-788B-D564-447A9961A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939" y="2461780"/>
            <a:ext cx="4220936" cy="27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4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708ECA7-78DD-6E59-1F02-082EC2DC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Проведение собраний с девочками в Профессиональном лицее №70</a:t>
            </a:r>
            <a:endParaRPr lang="ru-KG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81B6C7-DD3A-59AA-B986-D98729B88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02763"/>
            <a:ext cx="7267318" cy="379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771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</TotalTime>
  <Words>1311</Words>
  <Application>Microsoft Office PowerPoint</Application>
  <PresentationFormat>Экран (4:3)</PresentationFormat>
  <Paragraphs>97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Schoolbook</vt:lpstr>
      <vt:lpstr>Тема Office</vt:lpstr>
      <vt:lpstr>Презентация PowerPoint</vt:lpstr>
      <vt:lpstr>Развитие потенциала и расширение возможностей</vt:lpstr>
      <vt:lpstr>Инструменты воздействия</vt:lpstr>
      <vt:lpstr>Презентация PowerPoint</vt:lpstr>
      <vt:lpstr>Видео материалы для проведения информационно-просветительских мероприятий по профилактике ГН/СН со школьниками и учащимися ПЛ/ПУ</vt:lpstr>
      <vt:lpstr>Подготовка тренеров</vt:lpstr>
      <vt:lpstr>Презентация PowerPoint</vt:lpstr>
      <vt:lpstr>Собрание со школьницами и родителями</vt:lpstr>
      <vt:lpstr>Проведение собраний с девочками в Профессиональном лицее №70</vt:lpstr>
      <vt:lpstr>Проведение семинара-занятия со студентами в Баткенском филиале ИСИТО</vt:lpstr>
      <vt:lpstr>Результат</vt:lpstr>
      <vt:lpstr>Извлеченные уроки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ШКОЛАХ ПО ПРОФИЛАКТИКЕ  СЕКСУАЛЬНОГО НАСИЛИЯ В ОТНОШЕНИИ ДЕВОЧЕК</dc:title>
  <dc:creator>Evgeniya Karpovich</dc:creator>
  <cp:lastModifiedBy>Админ</cp:lastModifiedBy>
  <cp:revision>33</cp:revision>
  <cp:lastPrinted>2025-03-27T02:29:50Z</cp:lastPrinted>
  <dcterms:created xsi:type="dcterms:W3CDTF">2023-03-30T08:21:16Z</dcterms:created>
  <dcterms:modified xsi:type="dcterms:W3CDTF">2025-03-27T03:28:55Z</dcterms:modified>
</cp:coreProperties>
</file>