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364" r:id="rId3"/>
    <p:sldId id="363" r:id="rId4"/>
    <p:sldId id="308" r:id="rId5"/>
    <p:sldId id="358" r:id="rId6"/>
    <p:sldId id="366" r:id="rId7"/>
    <p:sldId id="365" r:id="rId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Илибезова" initials="ЛИ" lastIdx="1" clrIdx="0">
    <p:extLst>
      <p:ext uri="{19B8F6BF-5375-455C-9EA6-DF929625EA0E}">
        <p15:presenceInfo xmlns:p15="http://schemas.microsoft.com/office/powerpoint/2012/main" userId="26746af0ea3973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87422" autoAdjust="0"/>
  </p:normalViewPr>
  <p:slideViewPr>
    <p:cSldViewPr snapToGrid="0">
      <p:cViewPr varScale="1">
        <p:scale>
          <a:sx n="64" d="100"/>
          <a:sy n="64" d="100"/>
        </p:scale>
        <p:origin x="18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4C182-6CEB-47A4-9A4E-62435C99647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661CD3-817A-4DA8-A6B3-30FA08330A1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rgbClr val="FF0000"/>
              </a:solidFill>
            </a:rPr>
            <a:t>Дети и женщины</a:t>
          </a:r>
        </a:p>
      </dgm:t>
    </dgm:pt>
    <dgm:pt modelId="{553E7D53-686D-465D-8B53-EF4C687F48C3}" type="parTrans" cxnId="{52A18BE0-2642-4BF5-A967-5886B610335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8D0EE8A-ACF7-486E-AB86-7535D93CDEE9}" type="sibTrans" cxnId="{52A18BE0-2642-4BF5-A967-5886B610335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8AC0878-C568-4085-96E1-100C88BCEBB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ОВД</a:t>
          </a:r>
        </a:p>
      </dgm:t>
    </dgm:pt>
    <dgm:pt modelId="{7DFBAB6D-8847-41C1-AA1B-3896B9A5BE80}" type="parTrans" cxnId="{84D4229F-464E-4603-B739-53B8BDCF5827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AE7A82A-1F86-4D3B-AA4D-4667D7CD3693}" type="sibTrans" cxnId="{84D4229F-464E-4603-B739-53B8BDCF582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2235DFD-BE72-4756-9484-5E66F056B26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соц. раз.</a:t>
          </a:r>
        </a:p>
      </dgm:t>
    </dgm:pt>
    <dgm:pt modelId="{4C91D249-095F-4F7B-94A2-C87026BACA40}" type="parTrans" cxnId="{8A5260A4-1D26-4782-BAB7-73B8B9B45BDD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D7AB7EE-7C57-4EA3-AD2B-5F0749BA51F3}" type="sibTrans" cxnId="{8A5260A4-1D26-4782-BAB7-73B8B9B45BD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9A524DA-2520-493D-ACBC-A639939A7F2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адвокатура</a:t>
          </a:r>
        </a:p>
      </dgm:t>
    </dgm:pt>
    <dgm:pt modelId="{90323BCB-64C9-4FAE-BECD-15C7A45B4000}" type="parTrans" cxnId="{BFE5CA69-74E1-4EB8-845C-28FC1450C35D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5822BE4-8ACE-49B4-A9C2-7CF8EF06B5C8}" type="sibTrans" cxnId="{BFE5CA69-74E1-4EB8-845C-28FC1450C3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498D691-2450-4CEB-A4F0-FD91B622EA4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юстиции</a:t>
          </a:r>
        </a:p>
      </dgm:t>
    </dgm:pt>
    <dgm:pt modelId="{34E5B43C-E9B6-44D4-B1E2-420BA2BAD315}" type="parTrans" cxnId="{E3906924-2E51-4BEF-AD0B-A23AB5936498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E7BFB7D-ED73-422A-9ACA-0D7EC0F7A166}" type="sibTrans" cxnId="{E3906924-2E51-4BEF-AD0B-A23AB593649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774A930-9B4C-4337-84A6-7C5DC8E7B88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ОПСД</a:t>
          </a:r>
        </a:p>
      </dgm:t>
    </dgm:pt>
    <dgm:pt modelId="{B4DAEEBF-6092-436D-9AAD-58995D0859FB}" type="parTrans" cxnId="{1FEF20E1-0533-464A-8275-F68AE436409D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51B7DC6-99AB-4780-B868-F18AF4D37F19}" type="sibTrans" cxnId="{1FEF20E1-0533-464A-8275-F68AE436409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FAD49D3-3594-41B4-9A10-851B06BF279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ОМСУ</a:t>
          </a:r>
        </a:p>
      </dgm:t>
    </dgm:pt>
    <dgm:pt modelId="{9E4A45B6-7AB4-498F-8822-3D3D9DF4F5C2}" type="parTrans" cxnId="{484D49B7-6174-4444-A687-3906931CB426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DD83850-A8BB-406F-AE4D-3BC166D365C2}" type="sibTrans" cxnId="{484D49B7-6174-4444-A687-3906931CB42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42A1983-5663-4A19-84B0-D01AB825508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здрав.</a:t>
          </a:r>
        </a:p>
      </dgm:t>
    </dgm:pt>
    <dgm:pt modelId="{269805B5-EF67-42C8-92BC-107D2B989087}" type="parTrans" cxnId="{2751C646-DB26-4E66-B52E-5E12FCA993A1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0695C8D-D87B-4062-89B5-CCD6327BB808}" type="sibTrans" cxnId="{2751C646-DB26-4E66-B52E-5E12FCA993A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ECA49A7-36FF-4CD1-9F4C-48436FF7E3A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образ. </a:t>
          </a:r>
        </a:p>
      </dgm:t>
    </dgm:pt>
    <dgm:pt modelId="{0ADB527B-6C1A-4001-958E-3352E37252F8}" type="parTrans" cxnId="{6803BFB2-B440-4A24-B9D3-E6C39014EFD3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B4550FF-6720-441C-8E3A-F58562700742}" type="sibTrans" cxnId="{6803BFB2-B440-4A24-B9D3-E6C39014EFD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751E0F6-A9D3-4036-8DB9-2604099D18F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ком. </a:t>
          </a:r>
          <a:r>
            <a:rPr lang="ru-RU" sz="1800" dirty="0" err="1">
              <a:solidFill>
                <a:schemeClr val="tx1"/>
              </a:solidFill>
            </a:rPr>
            <a:t>неком</a:t>
          </a:r>
          <a:r>
            <a:rPr lang="ru-RU" sz="1800" dirty="0">
              <a:solidFill>
                <a:schemeClr val="tx1"/>
              </a:solidFill>
            </a:rPr>
            <a:t>. орг. </a:t>
          </a:r>
        </a:p>
      </dgm:t>
    </dgm:pt>
    <dgm:pt modelId="{54D0E9A9-238A-4931-B73F-B8BD43BDD2EF}" type="parTrans" cxnId="{B5842FDF-8EA0-4B7C-82A8-4654EEACD025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2B0F8A-B02B-45AA-966F-CDE134F20358}" type="sibTrans" cxnId="{B5842FDF-8EA0-4B7C-82A8-4654EEACD02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A21D554-A2AF-44F0-BD5F-A7D3A6F2F05C}" type="pres">
      <dgm:prSet presAssocID="{E254C182-6CEB-47A4-9A4E-62435C9964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552E5-F928-4CAC-9893-B37BEC4CA402}" type="pres">
      <dgm:prSet presAssocID="{66661CD3-817A-4DA8-A6B3-30FA08330A1D}" presName="centerShape" presStyleLbl="node0" presStyleIdx="0" presStyleCnt="1" custScaleX="143916" custScaleY="124683" custLinFactNeighborX="-563" custLinFactNeighborY="-563"/>
      <dgm:spPr/>
      <dgm:t>
        <a:bodyPr/>
        <a:lstStyle/>
        <a:p>
          <a:endParaRPr lang="ru-RU"/>
        </a:p>
      </dgm:t>
    </dgm:pt>
    <dgm:pt modelId="{4E68FFBB-7313-4F24-8CD5-FE72F4C30E2F}" type="pres">
      <dgm:prSet presAssocID="{7DFBAB6D-8847-41C1-AA1B-3896B9A5BE80}" presName="Name9" presStyleLbl="parChTrans1D2" presStyleIdx="0" presStyleCnt="9"/>
      <dgm:spPr/>
      <dgm:t>
        <a:bodyPr/>
        <a:lstStyle/>
        <a:p>
          <a:endParaRPr lang="ru-RU"/>
        </a:p>
      </dgm:t>
    </dgm:pt>
    <dgm:pt modelId="{3BB223B6-ED4A-4393-8FC9-23ABC87ACDCC}" type="pres">
      <dgm:prSet presAssocID="{7DFBAB6D-8847-41C1-AA1B-3896B9A5BE80}" presName="connTx" presStyleLbl="parChTrans1D2" presStyleIdx="0" presStyleCnt="9"/>
      <dgm:spPr/>
      <dgm:t>
        <a:bodyPr/>
        <a:lstStyle/>
        <a:p>
          <a:endParaRPr lang="ru-RU"/>
        </a:p>
      </dgm:t>
    </dgm:pt>
    <dgm:pt modelId="{2F585795-042C-4000-826A-3C0650151BC4}" type="pres">
      <dgm:prSet presAssocID="{18AC0878-C568-4085-96E1-100C88BCEBB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856A9-D6E3-4644-9CDB-81AFEDC1176A}" type="pres">
      <dgm:prSet presAssocID="{4C91D249-095F-4F7B-94A2-C87026BACA40}" presName="Name9" presStyleLbl="parChTrans1D2" presStyleIdx="1" presStyleCnt="9"/>
      <dgm:spPr/>
      <dgm:t>
        <a:bodyPr/>
        <a:lstStyle/>
        <a:p>
          <a:endParaRPr lang="ru-RU"/>
        </a:p>
      </dgm:t>
    </dgm:pt>
    <dgm:pt modelId="{17D5BD0E-2077-4431-8E96-27F8EA8038EB}" type="pres">
      <dgm:prSet presAssocID="{4C91D249-095F-4F7B-94A2-C87026BACA40}" presName="connTx" presStyleLbl="parChTrans1D2" presStyleIdx="1" presStyleCnt="9"/>
      <dgm:spPr/>
      <dgm:t>
        <a:bodyPr/>
        <a:lstStyle/>
        <a:p>
          <a:endParaRPr lang="ru-RU"/>
        </a:p>
      </dgm:t>
    </dgm:pt>
    <dgm:pt modelId="{E50680C0-4802-45E8-9F76-FEE5CF5009E1}" type="pres">
      <dgm:prSet presAssocID="{C2235DFD-BE72-4756-9484-5E66F056B26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1B40D-0331-4BCF-9DD4-5580964A05E6}" type="pres">
      <dgm:prSet presAssocID="{B4DAEEBF-6092-436D-9AAD-58995D0859FB}" presName="Name9" presStyleLbl="parChTrans1D2" presStyleIdx="2" presStyleCnt="9"/>
      <dgm:spPr/>
      <dgm:t>
        <a:bodyPr/>
        <a:lstStyle/>
        <a:p>
          <a:endParaRPr lang="ru-RU"/>
        </a:p>
      </dgm:t>
    </dgm:pt>
    <dgm:pt modelId="{FC68BFC4-4CA0-467B-8A2E-7AD1E3C19F93}" type="pres">
      <dgm:prSet presAssocID="{B4DAEEBF-6092-436D-9AAD-58995D0859FB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C0DE7EE-10CF-49FF-B277-6A08E8570B7A}" type="pres">
      <dgm:prSet presAssocID="{0774A930-9B4C-4337-84A6-7C5DC8E7B88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7E28E-74AF-4451-9298-242ACBAD1D3C}" type="pres">
      <dgm:prSet presAssocID="{9E4A45B6-7AB4-498F-8822-3D3D9DF4F5C2}" presName="Name9" presStyleLbl="parChTrans1D2" presStyleIdx="3" presStyleCnt="9"/>
      <dgm:spPr/>
      <dgm:t>
        <a:bodyPr/>
        <a:lstStyle/>
        <a:p>
          <a:endParaRPr lang="ru-RU"/>
        </a:p>
      </dgm:t>
    </dgm:pt>
    <dgm:pt modelId="{0F28F0E4-4878-467F-928D-37EBC83392B4}" type="pres">
      <dgm:prSet presAssocID="{9E4A45B6-7AB4-498F-8822-3D3D9DF4F5C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38D88359-07E6-4D1C-819B-7F7CD92BDE54}" type="pres">
      <dgm:prSet presAssocID="{BFAD49D3-3594-41B4-9A10-851B06BF279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AC2A5-6CEC-4C9D-8B18-49AD7BFF1E2A}" type="pres">
      <dgm:prSet presAssocID="{54D0E9A9-238A-4931-B73F-B8BD43BDD2EF}" presName="Name9" presStyleLbl="parChTrans1D2" presStyleIdx="4" presStyleCnt="9"/>
      <dgm:spPr/>
      <dgm:t>
        <a:bodyPr/>
        <a:lstStyle/>
        <a:p>
          <a:endParaRPr lang="ru-RU"/>
        </a:p>
      </dgm:t>
    </dgm:pt>
    <dgm:pt modelId="{9E88AF8F-2653-4C31-9828-828613793502}" type="pres">
      <dgm:prSet presAssocID="{54D0E9A9-238A-4931-B73F-B8BD43BDD2E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CF9AA6A8-6736-49BE-B24B-6697CA4FF761}" type="pres">
      <dgm:prSet presAssocID="{9751E0F6-A9D3-4036-8DB9-2604099D18F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35BA3-4D65-4D08-86B1-F54F9201598D}" type="pres">
      <dgm:prSet presAssocID="{0ADB527B-6C1A-4001-958E-3352E37252F8}" presName="Name9" presStyleLbl="parChTrans1D2" presStyleIdx="5" presStyleCnt="9"/>
      <dgm:spPr/>
      <dgm:t>
        <a:bodyPr/>
        <a:lstStyle/>
        <a:p>
          <a:endParaRPr lang="ru-RU"/>
        </a:p>
      </dgm:t>
    </dgm:pt>
    <dgm:pt modelId="{7C3A69A9-D4B8-4C01-87BB-3BF987364457}" type="pres">
      <dgm:prSet presAssocID="{0ADB527B-6C1A-4001-958E-3352E37252F8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6D770F3-AFC1-4BFA-A30C-6F78D9E70108}" type="pres">
      <dgm:prSet presAssocID="{BECA49A7-36FF-4CD1-9F4C-48436FF7E3A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8CE5D-570C-4A2B-8B8D-EE38C5F75F93}" type="pres">
      <dgm:prSet presAssocID="{269805B5-EF67-42C8-92BC-107D2B989087}" presName="Name9" presStyleLbl="parChTrans1D2" presStyleIdx="6" presStyleCnt="9"/>
      <dgm:spPr/>
      <dgm:t>
        <a:bodyPr/>
        <a:lstStyle/>
        <a:p>
          <a:endParaRPr lang="ru-RU"/>
        </a:p>
      </dgm:t>
    </dgm:pt>
    <dgm:pt modelId="{675808C6-3360-415E-9E03-916F636BF3A3}" type="pres">
      <dgm:prSet presAssocID="{269805B5-EF67-42C8-92BC-107D2B989087}" presName="connTx" presStyleLbl="parChTrans1D2" presStyleIdx="6" presStyleCnt="9"/>
      <dgm:spPr/>
      <dgm:t>
        <a:bodyPr/>
        <a:lstStyle/>
        <a:p>
          <a:endParaRPr lang="ru-RU"/>
        </a:p>
      </dgm:t>
    </dgm:pt>
    <dgm:pt modelId="{35CC260C-53C0-4A3F-B5C5-B95AE65B50C1}" type="pres">
      <dgm:prSet presAssocID="{042A1983-5663-4A19-84B0-D01AB825508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C70D4-8B4C-4DE0-A421-63D01C8E9753}" type="pres">
      <dgm:prSet presAssocID="{90323BCB-64C9-4FAE-BECD-15C7A45B4000}" presName="Name9" presStyleLbl="parChTrans1D2" presStyleIdx="7" presStyleCnt="9"/>
      <dgm:spPr/>
      <dgm:t>
        <a:bodyPr/>
        <a:lstStyle/>
        <a:p>
          <a:endParaRPr lang="ru-RU"/>
        </a:p>
      </dgm:t>
    </dgm:pt>
    <dgm:pt modelId="{7DD23CD1-25CE-44D0-A5A1-171E9A384A36}" type="pres">
      <dgm:prSet presAssocID="{90323BCB-64C9-4FAE-BECD-15C7A45B4000}" presName="connTx" presStyleLbl="parChTrans1D2" presStyleIdx="7" presStyleCnt="9"/>
      <dgm:spPr/>
      <dgm:t>
        <a:bodyPr/>
        <a:lstStyle/>
        <a:p>
          <a:endParaRPr lang="ru-RU"/>
        </a:p>
      </dgm:t>
    </dgm:pt>
    <dgm:pt modelId="{F5B98C77-C87E-4789-81ED-6F9EB700616E}" type="pres">
      <dgm:prSet presAssocID="{59A524DA-2520-493D-ACBC-A639939A7F2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E766D-E054-4F38-96DC-67FA871E9191}" type="pres">
      <dgm:prSet presAssocID="{34E5B43C-E9B6-44D4-B1E2-420BA2BAD315}" presName="Name9" presStyleLbl="parChTrans1D2" presStyleIdx="8" presStyleCnt="9"/>
      <dgm:spPr/>
      <dgm:t>
        <a:bodyPr/>
        <a:lstStyle/>
        <a:p>
          <a:endParaRPr lang="ru-RU"/>
        </a:p>
      </dgm:t>
    </dgm:pt>
    <dgm:pt modelId="{DD45447E-ACC1-4D5C-98C4-7A754272D421}" type="pres">
      <dgm:prSet presAssocID="{34E5B43C-E9B6-44D4-B1E2-420BA2BAD315}" presName="connTx" presStyleLbl="parChTrans1D2" presStyleIdx="8" presStyleCnt="9"/>
      <dgm:spPr/>
      <dgm:t>
        <a:bodyPr/>
        <a:lstStyle/>
        <a:p>
          <a:endParaRPr lang="ru-RU"/>
        </a:p>
      </dgm:t>
    </dgm:pt>
    <dgm:pt modelId="{DF55C9AF-7FF2-45DD-963C-A12A797A75D7}" type="pres">
      <dgm:prSet presAssocID="{1498D691-2450-4CEB-A4F0-FD91B622EA4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51679-14D5-458E-B269-E68296CA4C60}" type="presOf" srcId="{1498D691-2450-4CEB-A4F0-FD91B622EA44}" destId="{DF55C9AF-7FF2-45DD-963C-A12A797A75D7}" srcOrd="0" destOrd="0" presId="urn:microsoft.com/office/officeart/2005/8/layout/radial1"/>
    <dgm:cxn modelId="{69375693-3833-44B8-B8D4-69D840F8D62B}" type="presOf" srcId="{0774A930-9B4C-4337-84A6-7C5DC8E7B880}" destId="{DC0DE7EE-10CF-49FF-B277-6A08E8570B7A}" srcOrd="0" destOrd="0" presId="urn:microsoft.com/office/officeart/2005/8/layout/radial1"/>
    <dgm:cxn modelId="{15D610E7-5A3E-4DA2-9CCA-FAA8B4CD5424}" type="presOf" srcId="{54D0E9A9-238A-4931-B73F-B8BD43BDD2EF}" destId="{9E88AF8F-2653-4C31-9828-828613793502}" srcOrd="1" destOrd="0" presId="urn:microsoft.com/office/officeart/2005/8/layout/radial1"/>
    <dgm:cxn modelId="{5469D275-9D8B-428E-98C8-C6FCD82647E6}" type="presOf" srcId="{90323BCB-64C9-4FAE-BECD-15C7A45B4000}" destId="{29DC70D4-8B4C-4DE0-A421-63D01C8E9753}" srcOrd="0" destOrd="0" presId="urn:microsoft.com/office/officeart/2005/8/layout/radial1"/>
    <dgm:cxn modelId="{BFE5CA69-74E1-4EB8-845C-28FC1450C35D}" srcId="{66661CD3-817A-4DA8-A6B3-30FA08330A1D}" destId="{59A524DA-2520-493D-ACBC-A639939A7F2F}" srcOrd="7" destOrd="0" parTransId="{90323BCB-64C9-4FAE-BECD-15C7A45B4000}" sibTransId="{65822BE4-8ACE-49B4-A9C2-7CF8EF06B5C8}"/>
    <dgm:cxn modelId="{B5842FDF-8EA0-4B7C-82A8-4654EEACD025}" srcId="{66661CD3-817A-4DA8-A6B3-30FA08330A1D}" destId="{9751E0F6-A9D3-4036-8DB9-2604099D18F3}" srcOrd="4" destOrd="0" parTransId="{54D0E9A9-238A-4931-B73F-B8BD43BDD2EF}" sibTransId="{EF2B0F8A-B02B-45AA-966F-CDE134F20358}"/>
    <dgm:cxn modelId="{84D4229F-464E-4603-B739-53B8BDCF5827}" srcId="{66661CD3-817A-4DA8-A6B3-30FA08330A1D}" destId="{18AC0878-C568-4085-96E1-100C88BCEBB6}" srcOrd="0" destOrd="0" parTransId="{7DFBAB6D-8847-41C1-AA1B-3896B9A5BE80}" sibTransId="{3AE7A82A-1F86-4D3B-AA4D-4667D7CD3693}"/>
    <dgm:cxn modelId="{150D5FD6-63FD-44F5-9900-87EE439A2BC4}" type="presOf" srcId="{59A524DA-2520-493D-ACBC-A639939A7F2F}" destId="{F5B98C77-C87E-4789-81ED-6F9EB700616E}" srcOrd="0" destOrd="0" presId="urn:microsoft.com/office/officeart/2005/8/layout/radial1"/>
    <dgm:cxn modelId="{6FBEE23B-2A43-4262-A9AC-3B1A989714F7}" type="presOf" srcId="{042A1983-5663-4A19-84B0-D01AB8255088}" destId="{35CC260C-53C0-4A3F-B5C5-B95AE65B50C1}" srcOrd="0" destOrd="0" presId="urn:microsoft.com/office/officeart/2005/8/layout/radial1"/>
    <dgm:cxn modelId="{1D35B469-CBA8-4B8D-A338-B8809351F14F}" type="presOf" srcId="{34E5B43C-E9B6-44D4-B1E2-420BA2BAD315}" destId="{F45E766D-E054-4F38-96DC-67FA871E9191}" srcOrd="0" destOrd="0" presId="urn:microsoft.com/office/officeart/2005/8/layout/radial1"/>
    <dgm:cxn modelId="{8C97DA55-4469-43F7-83BE-A508477968A7}" type="presOf" srcId="{BFAD49D3-3594-41B4-9A10-851B06BF2792}" destId="{38D88359-07E6-4D1C-819B-7F7CD92BDE54}" srcOrd="0" destOrd="0" presId="urn:microsoft.com/office/officeart/2005/8/layout/radial1"/>
    <dgm:cxn modelId="{D7200602-E185-4B5B-9E65-B78F2B84CA3C}" type="presOf" srcId="{4C91D249-095F-4F7B-94A2-C87026BACA40}" destId="{17D5BD0E-2077-4431-8E96-27F8EA8038EB}" srcOrd="1" destOrd="0" presId="urn:microsoft.com/office/officeart/2005/8/layout/radial1"/>
    <dgm:cxn modelId="{571C4A66-D468-42F4-BC1F-B552B2AD8A3F}" type="presOf" srcId="{34E5B43C-E9B6-44D4-B1E2-420BA2BAD315}" destId="{DD45447E-ACC1-4D5C-98C4-7A754272D421}" srcOrd="1" destOrd="0" presId="urn:microsoft.com/office/officeart/2005/8/layout/radial1"/>
    <dgm:cxn modelId="{484D49B7-6174-4444-A687-3906931CB426}" srcId="{66661CD3-817A-4DA8-A6B3-30FA08330A1D}" destId="{BFAD49D3-3594-41B4-9A10-851B06BF2792}" srcOrd="3" destOrd="0" parTransId="{9E4A45B6-7AB4-498F-8822-3D3D9DF4F5C2}" sibTransId="{6DD83850-A8BB-406F-AE4D-3BC166D365C2}"/>
    <dgm:cxn modelId="{652EE830-2126-4023-B6F1-F44BA8A8EFFD}" type="presOf" srcId="{0ADB527B-6C1A-4001-958E-3352E37252F8}" destId="{7C3A69A9-D4B8-4C01-87BB-3BF987364457}" srcOrd="1" destOrd="0" presId="urn:microsoft.com/office/officeart/2005/8/layout/radial1"/>
    <dgm:cxn modelId="{D9F50F1D-83E7-493B-90D8-1A22941A09FD}" type="presOf" srcId="{4C91D249-095F-4F7B-94A2-C87026BACA40}" destId="{406856A9-D6E3-4644-9CDB-81AFEDC1176A}" srcOrd="0" destOrd="0" presId="urn:microsoft.com/office/officeart/2005/8/layout/radial1"/>
    <dgm:cxn modelId="{CE1C6B7C-E4AB-429B-BFA6-FDBC7CB10686}" type="presOf" srcId="{18AC0878-C568-4085-96E1-100C88BCEBB6}" destId="{2F585795-042C-4000-826A-3C0650151BC4}" srcOrd="0" destOrd="0" presId="urn:microsoft.com/office/officeart/2005/8/layout/radial1"/>
    <dgm:cxn modelId="{B21E5AFF-6AF1-47BF-AC72-5DE2F4D7FD75}" type="presOf" srcId="{54D0E9A9-238A-4931-B73F-B8BD43BDD2EF}" destId="{1A0AC2A5-6CEC-4C9D-8B18-49AD7BFF1E2A}" srcOrd="0" destOrd="0" presId="urn:microsoft.com/office/officeart/2005/8/layout/radial1"/>
    <dgm:cxn modelId="{E0C10C60-EE33-4FC3-BB55-D39A5EC78A1E}" type="presOf" srcId="{269805B5-EF67-42C8-92BC-107D2B989087}" destId="{0F38CE5D-570C-4A2B-8B8D-EE38C5F75F93}" srcOrd="0" destOrd="0" presId="urn:microsoft.com/office/officeart/2005/8/layout/radial1"/>
    <dgm:cxn modelId="{9D31C198-D9F6-477A-BA64-E1C11E0888C3}" type="presOf" srcId="{9751E0F6-A9D3-4036-8DB9-2604099D18F3}" destId="{CF9AA6A8-6736-49BE-B24B-6697CA4FF761}" srcOrd="0" destOrd="0" presId="urn:microsoft.com/office/officeart/2005/8/layout/radial1"/>
    <dgm:cxn modelId="{DFA4D24D-6E4D-4C52-B967-A0B6AB646E00}" type="presOf" srcId="{C2235DFD-BE72-4756-9484-5E66F056B26D}" destId="{E50680C0-4802-45E8-9F76-FEE5CF5009E1}" srcOrd="0" destOrd="0" presId="urn:microsoft.com/office/officeart/2005/8/layout/radial1"/>
    <dgm:cxn modelId="{0BB3A231-2EED-467D-B60A-23ACC4CEFD6E}" type="presOf" srcId="{BECA49A7-36FF-4CD1-9F4C-48436FF7E3A8}" destId="{86D770F3-AFC1-4BFA-A30C-6F78D9E70108}" srcOrd="0" destOrd="0" presId="urn:microsoft.com/office/officeart/2005/8/layout/radial1"/>
    <dgm:cxn modelId="{1FEF20E1-0533-464A-8275-F68AE436409D}" srcId="{66661CD3-817A-4DA8-A6B3-30FA08330A1D}" destId="{0774A930-9B4C-4337-84A6-7C5DC8E7B880}" srcOrd="2" destOrd="0" parTransId="{B4DAEEBF-6092-436D-9AAD-58995D0859FB}" sibTransId="{351B7DC6-99AB-4780-B868-F18AF4D37F19}"/>
    <dgm:cxn modelId="{52A18BE0-2642-4BF5-A967-5886B610335F}" srcId="{E254C182-6CEB-47A4-9A4E-62435C99647D}" destId="{66661CD3-817A-4DA8-A6B3-30FA08330A1D}" srcOrd="0" destOrd="0" parTransId="{553E7D53-686D-465D-8B53-EF4C687F48C3}" sibTransId="{E8D0EE8A-ACF7-486E-AB86-7535D93CDEE9}"/>
    <dgm:cxn modelId="{B6EF32DA-97E8-46C6-9682-05F483AF2351}" type="presOf" srcId="{E254C182-6CEB-47A4-9A4E-62435C99647D}" destId="{EA21D554-A2AF-44F0-BD5F-A7D3A6F2F05C}" srcOrd="0" destOrd="0" presId="urn:microsoft.com/office/officeart/2005/8/layout/radial1"/>
    <dgm:cxn modelId="{ADD5267A-C137-4F65-8346-88E788B5B789}" type="presOf" srcId="{66661CD3-817A-4DA8-A6B3-30FA08330A1D}" destId="{D2B552E5-F928-4CAC-9893-B37BEC4CA402}" srcOrd="0" destOrd="0" presId="urn:microsoft.com/office/officeart/2005/8/layout/radial1"/>
    <dgm:cxn modelId="{61F6E0FC-23F7-4B92-AB9E-2218092DA076}" type="presOf" srcId="{9E4A45B6-7AB4-498F-8822-3D3D9DF4F5C2}" destId="{E4D7E28E-74AF-4451-9298-242ACBAD1D3C}" srcOrd="0" destOrd="0" presId="urn:microsoft.com/office/officeart/2005/8/layout/radial1"/>
    <dgm:cxn modelId="{4ABF1DE0-6C94-491D-96C3-80A8429D7761}" type="presOf" srcId="{269805B5-EF67-42C8-92BC-107D2B989087}" destId="{675808C6-3360-415E-9E03-916F636BF3A3}" srcOrd="1" destOrd="0" presId="urn:microsoft.com/office/officeart/2005/8/layout/radial1"/>
    <dgm:cxn modelId="{2751C646-DB26-4E66-B52E-5E12FCA993A1}" srcId="{66661CD3-817A-4DA8-A6B3-30FA08330A1D}" destId="{042A1983-5663-4A19-84B0-D01AB8255088}" srcOrd="6" destOrd="0" parTransId="{269805B5-EF67-42C8-92BC-107D2B989087}" sibTransId="{20695C8D-D87B-4062-89B5-CCD6327BB808}"/>
    <dgm:cxn modelId="{8A5260A4-1D26-4782-BAB7-73B8B9B45BDD}" srcId="{66661CD3-817A-4DA8-A6B3-30FA08330A1D}" destId="{C2235DFD-BE72-4756-9484-5E66F056B26D}" srcOrd="1" destOrd="0" parTransId="{4C91D249-095F-4F7B-94A2-C87026BACA40}" sibTransId="{9D7AB7EE-7C57-4EA3-AD2B-5F0749BA51F3}"/>
    <dgm:cxn modelId="{2BC49091-7DBC-4132-959B-70037753FDDD}" type="presOf" srcId="{B4DAEEBF-6092-436D-9AAD-58995D0859FB}" destId="{FC68BFC4-4CA0-467B-8A2E-7AD1E3C19F93}" srcOrd="1" destOrd="0" presId="urn:microsoft.com/office/officeart/2005/8/layout/radial1"/>
    <dgm:cxn modelId="{A3BF3F85-CE9C-4649-B262-627C72D07C9C}" type="presOf" srcId="{90323BCB-64C9-4FAE-BECD-15C7A45B4000}" destId="{7DD23CD1-25CE-44D0-A5A1-171E9A384A36}" srcOrd="1" destOrd="0" presId="urn:microsoft.com/office/officeart/2005/8/layout/radial1"/>
    <dgm:cxn modelId="{6803BFB2-B440-4A24-B9D3-E6C39014EFD3}" srcId="{66661CD3-817A-4DA8-A6B3-30FA08330A1D}" destId="{BECA49A7-36FF-4CD1-9F4C-48436FF7E3A8}" srcOrd="5" destOrd="0" parTransId="{0ADB527B-6C1A-4001-958E-3352E37252F8}" sibTransId="{BB4550FF-6720-441C-8E3A-F58562700742}"/>
    <dgm:cxn modelId="{F65D7614-472E-422B-A703-802A8F0F7B6E}" type="presOf" srcId="{7DFBAB6D-8847-41C1-AA1B-3896B9A5BE80}" destId="{4E68FFBB-7313-4F24-8CD5-FE72F4C30E2F}" srcOrd="0" destOrd="0" presId="urn:microsoft.com/office/officeart/2005/8/layout/radial1"/>
    <dgm:cxn modelId="{A0ADE723-D671-4DD7-B515-F1349926E94D}" type="presOf" srcId="{0ADB527B-6C1A-4001-958E-3352E37252F8}" destId="{97835BA3-4D65-4D08-86B1-F54F9201598D}" srcOrd="0" destOrd="0" presId="urn:microsoft.com/office/officeart/2005/8/layout/radial1"/>
    <dgm:cxn modelId="{BC60EDCA-FA70-45E7-A955-84E7CC7D7E94}" type="presOf" srcId="{7DFBAB6D-8847-41C1-AA1B-3896B9A5BE80}" destId="{3BB223B6-ED4A-4393-8FC9-23ABC87ACDCC}" srcOrd="1" destOrd="0" presId="urn:microsoft.com/office/officeart/2005/8/layout/radial1"/>
    <dgm:cxn modelId="{E3906924-2E51-4BEF-AD0B-A23AB5936498}" srcId="{66661CD3-817A-4DA8-A6B3-30FA08330A1D}" destId="{1498D691-2450-4CEB-A4F0-FD91B622EA44}" srcOrd="8" destOrd="0" parTransId="{34E5B43C-E9B6-44D4-B1E2-420BA2BAD315}" sibTransId="{1E7BFB7D-ED73-422A-9ACA-0D7EC0F7A166}"/>
    <dgm:cxn modelId="{EC6270F0-7D75-4986-A43B-5DC61D0EC11B}" type="presOf" srcId="{9E4A45B6-7AB4-498F-8822-3D3D9DF4F5C2}" destId="{0F28F0E4-4878-467F-928D-37EBC83392B4}" srcOrd="1" destOrd="0" presId="urn:microsoft.com/office/officeart/2005/8/layout/radial1"/>
    <dgm:cxn modelId="{C12296E6-05B6-4E4F-AAD9-C0DDD2A61F99}" type="presOf" srcId="{B4DAEEBF-6092-436D-9AAD-58995D0859FB}" destId="{6AF1B40D-0331-4BCF-9DD4-5580964A05E6}" srcOrd="0" destOrd="0" presId="urn:microsoft.com/office/officeart/2005/8/layout/radial1"/>
    <dgm:cxn modelId="{819310C3-EEFF-4E72-B52C-9473A5222C10}" type="presParOf" srcId="{EA21D554-A2AF-44F0-BD5F-A7D3A6F2F05C}" destId="{D2B552E5-F928-4CAC-9893-B37BEC4CA402}" srcOrd="0" destOrd="0" presId="urn:microsoft.com/office/officeart/2005/8/layout/radial1"/>
    <dgm:cxn modelId="{A2BFF4E7-27B3-40E8-BA2B-ECE0A8E6DF05}" type="presParOf" srcId="{EA21D554-A2AF-44F0-BD5F-A7D3A6F2F05C}" destId="{4E68FFBB-7313-4F24-8CD5-FE72F4C30E2F}" srcOrd="1" destOrd="0" presId="urn:microsoft.com/office/officeart/2005/8/layout/radial1"/>
    <dgm:cxn modelId="{973B120D-AADC-46A8-AF2A-510EFC8C70B6}" type="presParOf" srcId="{4E68FFBB-7313-4F24-8CD5-FE72F4C30E2F}" destId="{3BB223B6-ED4A-4393-8FC9-23ABC87ACDCC}" srcOrd="0" destOrd="0" presId="urn:microsoft.com/office/officeart/2005/8/layout/radial1"/>
    <dgm:cxn modelId="{E032DC9F-0DEA-4D77-B638-F76923D321BC}" type="presParOf" srcId="{EA21D554-A2AF-44F0-BD5F-A7D3A6F2F05C}" destId="{2F585795-042C-4000-826A-3C0650151BC4}" srcOrd="2" destOrd="0" presId="urn:microsoft.com/office/officeart/2005/8/layout/radial1"/>
    <dgm:cxn modelId="{079267E1-191D-4862-B8F4-47D1F1D704F9}" type="presParOf" srcId="{EA21D554-A2AF-44F0-BD5F-A7D3A6F2F05C}" destId="{406856A9-D6E3-4644-9CDB-81AFEDC1176A}" srcOrd="3" destOrd="0" presId="urn:microsoft.com/office/officeart/2005/8/layout/radial1"/>
    <dgm:cxn modelId="{853EF25B-1970-4170-9A1E-7864043CFF86}" type="presParOf" srcId="{406856A9-D6E3-4644-9CDB-81AFEDC1176A}" destId="{17D5BD0E-2077-4431-8E96-27F8EA8038EB}" srcOrd="0" destOrd="0" presId="urn:microsoft.com/office/officeart/2005/8/layout/radial1"/>
    <dgm:cxn modelId="{60BC3599-BEB6-45CC-9A1A-44E4E5A7FCC4}" type="presParOf" srcId="{EA21D554-A2AF-44F0-BD5F-A7D3A6F2F05C}" destId="{E50680C0-4802-45E8-9F76-FEE5CF5009E1}" srcOrd="4" destOrd="0" presId="urn:microsoft.com/office/officeart/2005/8/layout/radial1"/>
    <dgm:cxn modelId="{4C99312C-DE42-490B-A176-F5F9240AD832}" type="presParOf" srcId="{EA21D554-A2AF-44F0-BD5F-A7D3A6F2F05C}" destId="{6AF1B40D-0331-4BCF-9DD4-5580964A05E6}" srcOrd="5" destOrd="0" presId="urn:microsoft.com/office/officeart/2005/8/layout/radial1"/>
    <dgm:cxn modelId="{5126F489-1B44-43DD-AF97-C585F89360D1}" type="presParOf" srcId="{6AF1B40D-0331-4BCF-9DD4-5580964A05E6}" destId="{FC68BFC4-4CA0-467B-8A2E-7AD1E3C19F93}" srcOrd="0" destOrd="0" presId="urn:microsoft.com/office/officeart/2005/8/layout/radial1"/>
    <dgm:cxn modelId="{71BA41F5-2D64-477C-AF3D-C6BF77CC4070}" type="presParOf" srcId="{EA21D554-A2AF-44F0-BD5F-A7D3A6F2F05C}" destId="{DC0DE7EE-10CF-49FF-B277-6A08E8570B7A}" srcOrd="6" destOrd="0" presId="urn:microsoft.com/office/officeart/2005/8/layout/radial1"/>
    <dgm:cxn modelId="{30A3CCF8-6850-47BF-A44F-A04D0BB17B3B}" type="presParOf" srcId="{EA21D554-A2AF-44F0-BD5F-A7D3A6F2F05C}" destId="{E4D7E28E-74AF-4451-9298-242ACBAD1D3C}" srcOrd="7" destOrd="0" presId="urn:microsoft.com/office/officeart/2005/8/layout/radial1"/>
    <dgm:cxn modelId="{0543A856-95DF-452B-AB2C-360234247DAE}" type="presParOf" srcId="{E4D7E28E-74AF-4451-9298-242ACBAD1D3C}" destId="{0F28F0E4-4878-467F-928D-37EBC83392B4}" srcOrd="0" destOrd="0" presId="urn:microsoft.com/office/officeart/2005/8/layout/radial1"/>
    <dgm:cxn modelId="{3965237A-1CA7-40DD-965C-1C4BE55032B6}" type="presParOf" srcId="{EA21D554-A2AF-44F0-BD5F-A7D3A6F2F05C}" destId="{38D88359-07E6-4D1C-819B-7F7CD92BDE54}" srcOrd="8" destOrd="0" presId="urn:microsoft.com/office/officeart/2005/8/layout/radial1"/>
    <dgm:cxn modelId="{E454963C-4560-4965-9A29-5E189FD6F458}" type="presParOf" srcId="{EA21D554-A2AF-44F0-BD5F-A7D3A6F2F05C}" destId="{1A0AC2A5-6CEC-4C9D-8B18-49AD7BFF1E2A}" srcOrd="9" destOrd="0" presId="urn:microsoft.com/office/officeart/2005/8/layout/radial1"/>
    <dgm:cxn modelId="{F129E2CF-C6A7-411A-BA26-4F92E2A65B7E}" type="presParOf" srcId="{1A0AC2A5-6CEC-4C9D-8B18-49AD7BFF1E2A}" destId="{9E88AF8F-2653-4C31-9828-828613793502}" srcOrd="0" destOrd="0" presId="urn:microsoft.com/office/officeart/2005/8/layout/radial1"/>
    <dgm:cxn modelId="{A680BC27-52CA-4A48-944F-871162FAFC71}" type="presParOf" srcId="{EA21D554-A2AF-44F0-BD5F-A7D3A6F2F05C}" destId="{CF9AA6A8-6736-49BE-B24B-6697CA4FF761}" srcOrd="10" destOrd="0" presId="urn:microsoft.com/office/officeart/2005/8/layout/radial1"/>
    <dgm:cxn modelId="{226174C8-6FA9-4902-AA74-D74DF71F00E3}" type="presParOf" srcId="{EA21D554-A2AF-44F0-BD5F-A7D3A6F2F05C}" destId="{97835BA3-4D65-4D08-86B1-F54F9201598D}" srcOrd="11" destOrd="0" presId="urn:microsoft.com/office/officeart/2005/8/layout/radial1"/>
    <dgm:cxn modelId="{385FE49B-16C7-4999-AADA-793C2C590EFA}" type="presParOf" srcId="{97835BA3-4D65-4D08-86B1-F54F9201598D}" destId="{7C3A69A9-D4B8-4C01-87BB-3BF987364457}" srcOrd="0" destOrd="0" presId="urn:microsoft.com/office/officeart/2005/8/layout/radial1"/>
    <dgm:cxn modelId="{D7D974C4-AB11-45BC-8027-5E777B364F84}" type="presParOf" srcId="{EA21D554-A2AF-44F0-BD5F-A7D3A6F2F05C}" destId="{86D770F3-AFC1-4BFA-A30C-6F78D9E70108}" srcOrd="12" destOrd="0" presId="urn:microsoft.com/office/officeart/2005/8/layout/radial1"/>
    <dgm:cxn modelId="{D2CE7E7B-C4C4-478B-8723-BB262F4F1CF8}" type="presParOf" srcId="{EA21D554-A2AF-44F0-BD5F-A7D3A6F2F05C}" destId="{0F38CE5D-570C-4A2B-8B8D-EE38C5F75F93}" srcOrd="13" destOrd="0" presId="urn:microsoft.com/office/officeart/2005/8/layout/radial1"/>
    <dgm:cxn modelId="{5FF734F9-929F-485E-8F34-1D4830DF53E2}" type="presParOf" srcId="{0F38CE5D-570C-4A2B-8B8D-EE38C5F75F93}" destId="{675808C6-3360-415E-9E03-916F636BF3A3}" srcOrd="0" destOrd="0" presId="urn:microsoft.com/office/officeart/2005/8/layout/radial1"/>
    <dgm:cxn modelId="{4409DD9B-2254-4BBC-8FEC-5A1873A02CB3}" type="presParOf" srcId="{EA21D554-A2AF-44F0-BD5F-A7D3A6F2F05C}" destId="{35CC260C-53C0-4A3F-B5C5-B95AE65B50C1}" srcOrd="14" destOrd="0" presId="urn:microsoft.com/office/officeart/2005/8/layout/radial1"/>
    <dgm:cxn modelId="{FA62D714-1702-48B9-96A5-B80C8A3599CB}" type="presParOf" srcId="{EA21D554-A2AF-44F0-BD5F-A7D3A6F2F05C}" destId="{29DC70D4-8B4C-4DE0-A421-63D01C8E9753}" srcOrd="15" destOrd="0" presId="urn:microsoft.com/office/officeart/2005/8/layout/radial1"/>
    <dgm:cxn modelId="{479D7017-4F15-440B-BE69-F313D09310AB}" type="presParOf" srcId="{29DC70D4-8B4C-4DE0-A421-63D01C8E9753}" destId="{7DD23CD1-25CE-44D0-A5A1-171E9A384A36}" srcOrd="0" destOrd="0" presId="urn:microsoft.com/office/officeart/2005/8/layout/radial1"/>
    <dgm:cxn modelId="{C9739459-B480-47E1-9F3F-955DA8DC0444}" type="presParOf" srcId="{EA21D554-A2AF-44F0-BD5F-A7D3A6F2F05C}" destId="{F5B98C77-C87E-4789-81ED-6F9EB700616E}" srcOrd="16" destOrd="0" presId="urn:microsoft.com/office/officeart/2005/8/layout/radial1"/>
    <dgm:cxn modelId="{7605DDF8-3444-4518-8DE9-6142E63761B2}" type="presParOf" srcId="{EA21D554-A2AF-44F0-BD5F-A7D3A6F2F05C}" destId="{F45E766D-E054-4F38-96DC-67FA871E9191}" srcOrd="17" destOrd="0" presId="urn:microsoft.com/office/officeart/2005/8/layout/radial1"/>
    <dgm:cxn modelId="{423BF545-374B-44C4-A47D-BDAF896F62E5}" type="presParOf" srcId="{F45E766D-E054-4F38-96DC-67FA871E9191}" destId="{DD45447E-ACC1-4D5C-98C4-7A754272D421}" srcOrd="0" destOrd="0" presId="urn:microsoft.com/office/officeart/2005/8/layout/radial1"/>
    <dgm:cxn modelId="{612FB7E4-6246-4116-B87E-A089867E6182}" type="presParOf" srcId="{EA21D554-A2AF-44F0-BD5F-A7D3A6F2F05C}" destId="{DF55C9AF-7FF2-45DD-963C-A12A797A75D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552E5-F928-4CAC-9893-B37BEC4CA402}">
      <dsp:nvSpPr>
        <dsp:cNvPr id="0" name=""/>
        <dsp:cNvSpPr/>
      </dsp:nvSpPr>
      <dsp:spPr>
        <a:xfrm>
          <a:off x="2377193" y="1309704"/>
          <a:ext cx="1069960" cy="92697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</a:rPr>
            <a:t>Дети и женщины</a:t>
          </a:r>
        </a:p>
      </dsp:txBody>
      <dsp:txXfrm>
        <a:off x="2533885" y="1445456"/>
        <a:ext cx="756576" cy="655466"/>
      </dsp:txXfrm>
    </dsp:sp>
    <dsp:sp modelId="{4E68FFBB-7313-4F24-8CD5-FE72F4C30E2F}">
      <dsp:nvSpPr>
        <dsp:cNvPr id="0" name=""/>
        <dsp:cNvSpPr/>
      </dsp:nvSpPr>
      <dsp:spPr>
        <a:xfrm rot="16239148">
          <a:off x="2639137" y="1016798"/>
          <a:ext cx="563041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63041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906582" y="1014148"/>
        <a:ext cx="28152" cy="28152"/>
      </dsp:txXfrm>
    </dsp:sp>
    <dsp:sp modelId="{2F585795-042C-4000-826A-3C0650151BC4}">
      <dsp:nvSpPr>
        <dsp:cNvPr id="0" name=""/>
        <dsp:cNvSpPr/>
      </dsp:nvSpPr>
      <dsp:spPr>
        <a:xfrm>
          <a:off x="2556365" y="3284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ОВД</a:t>
          </a:r>
        </a:p>
      </dsp:txBody>
      <dsp:txXfrm>
        <a:off x="2665242" y="112161"/>
        <a:ext cx="525708" cy="525708"/>
      </dsp:txXfrm>
    </dsp:sp>
    <dsp:sp modelId="{406856A9-D6E3-4644-9CDB-81AFEDC1176A}">
      <dsp:nvSpPr>
        <dsp:cNvPr id="0" name=""/>
        <dsp:cNvSpPr/>
      </dsp:nvSpPr>
      <dsp:spPr>
        <a:xfrm rot="18654606">
          <a:off x="3138431" y="1183231"/>
          <a:ext cx="55012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50123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3399740" y="1180904"/>
        <a:ext cx="27506" cy="27506"/>
      </dsp:txXfrm>
    </dsp:sp>
    <dsp:sp modelId="{E50680C0-4802-45E8-9F76-FEE5CF5009E1}">
      <dsp:nvSpPr>
        <dsp:cNvPr id="0" name=""/>
        <dsp:cNvSpPr/>
      </dsp:nvSpPr>
      <dsp:spPr>
        <a:xfrm>
          <a:off x="3465330" y="334120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соц. раз.</a:t>
          </a:r>
        </a:p>
      </dsp:txBody>
      <dsp:txXfrm>
        <a:off x="3574207" y="442997"/>
        <a:ext cx="525708" cy="525708"/>
      </dsp:txXfrm>
    </dsp:sp>
    <dsp:sp modelId="{6AF1B40D-0331-4BCF-9DD4-5580964A05E6}">
      <dsp:nvSpPr>
        <dsp:cNvPr id="0" name=""/>
        <dsp:cNvSpPr/>
      </dsp:nvSpPr>
      <dsp:spPr>
        <a:xfrm rot="21044434">
          <a:off x="3434521" y="1633998"/>
          <a:ext cx="522707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22707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3682807" y="1632356"/>
        <a:ext cx="26135" cy="26135"/>
      </dsp:txXfrm>
    </dsp:sp>
    <dsp:sp modelId="{DC0DE7EE-10CF-49FF-B277-6A08E8570B7A}">
      <dsp:nvSpPr>
        <dsp:cNvPr id="0" name=""/>
        <dsp:cNvSpPr/>
      </dsp:nvSpPr>
      <dsp:spPr>
        <a:xfrm>
          <a:off x="3948980" y="1171826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ОПСД</a:t>
          </a:r>
        </a:p>
      </dsp:txBody>
      <dsp:txXfrm>
        <a:off x="4057857" y="1280703"/>
        <a:ext cx="525708" cy="525708"/>
      </dsp:txXfrm>
    </dsp:sp>
    <dsp:sp modelId="{E4D7E28E-74AF-4451-9298-242ACBAD1D3C}">
      <dsp:nvSpPr>
        <dsp:cNvPr id="0" name=""/>
        <dsp:cNvSpPr/>
      </dsp:nvSpPr>
      <dsp:spPr>
        <a:xfrm rot="1813954">
          <a:off x="3318643" y="2159010"/>
          <a:ext cx="55035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50353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3580061" y="2156677"/>
        <a:ext cx="27517" cy="27517"/>
      </dsp:txXfrm>
    </dsp:sp>
    <dsp:sp modelId="{38D88359-07E6-4D1C-819B-7F7CD92BDE54}">
      <dsp:nvSpPr>
        <dsp:cNvPr id="0" name=""/>
        <dsp:cNvSpPr/>
      </dsp:nvSpPr>
      <dsp:spPr>
        <a:xfrm>
          <a:off x="3781010" y="2124430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ОМСУ</a:t>
          </a:r>
        </a:p>
      </dsp:txBody>
      <dsp:txXfrm>
        <a:off x="3889887" y="2233307"/>
        <a:ext cx="525708" cy="525708"/>
      </dsp:txXfrm>
    </dsp:sp>
    <dsp:sp modelId="{1A0AC2A5-6CEC-4C9D-8B18-49AD7BFF1E2A}">
      <dsp:nvSpPr>
        <dsp:cNvPr id="0" name=""/>
        <dsp:cNvSpPr/>
      </dsp:nvSpPr>
      <dsp:spPr>
        <a:xfrm rot="4177194">
          <a:off x="2883112" y="2480501"/>
          <a:ext cx="592148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92148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3164382" y="2477123"/>
        <a:ext cx="29607" cy="29607"/>
      </dsp:txXfrm>
    </dsp:sp>
    <dsp:sp modelId="{CF9AA6A8-6736-49BE-B24B-6697CA4FF761}">
      <dsp:nvSpPr>
        <dsp:cNvPr id="0" name=""/>
        <dsp:cNvSpPr/>
      </dsp:nvSpPr>
      <dsp:spPr>
        <a:xfrm>
          <a:off x="3040015" y="2746198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ком. </a:t>
          </a:r>
          <a:r>
            <a:rPr lang="ru-RU" sz="1800" kern="1200" dirty="0" err="1">
              <a:solidFill>
                <a:schemeClr val="tx1"/>
              </a:solidFill>
            </a:rPr>
            <a:t>неком</a:t>
          </a:r>
          <a:r>
            <a:rPr lang="ru-RU" sz="1800" kern="1200" dirty="0">
              <a:solidFill>
                <a:schemeClr val="tx1"/>
              </a:solidFill>
            </a:rPr>
            <a:t>. орг. </a:t>
          </a:r>
        </a:p>
      </dsp:txBody>
      <dsp:txXfrm>
        <a:off x="3148892" y="2855075"/>
        <a:ext cx="525708" cy="525708"/>
      </dsp:txXfrm>
    </dsp:sp>
    <dsp:sp modelId="{97835BA3-4D65-4D08-86B1-F54F9201598D}">
      <dsp:nvSpPr>
        <dsp:cNvPr id="0" name=""/>
        <dsp:cNvSpPr/>
      </dsp:nvSpPr>
      <dsp:spPr>
        <a:xfrm rot="6550721">
          <a:off x="2371104" y="2480471"/>
          <a:ext cx="582177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82177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647639" y="2477343"/>
        <a:ext cx="29108" cy="29108"/>
      </dsp:txXfrm>
    </dsp:sp>
    <dsp:sp modelId="{86D770F3-AFC1-4BFA-A30C-6F78D9E70108}">
      <dsp:nvSpPr>
        <dsp:cNvPr id="0" name=""/>
        <dsp:cNvSpPr/>
      </dsp:nvSpPr>
      <dsp:spPr>
        <a:xfrm>
          <a:off x="2072716" y="2746198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образ. </a:t>
          </a:r>
        </a:p>
      </dsp:txBody>
      <dsp:txXfrm>
        <a:off x="2181593" y="2855075"/>
        <a:ext cx="525708" cy="525708"/>
      </dsp:txXfrm>
    </dsp:sp>
    <dsp:sp modelId="{0F38CE5D-570C-4A2B-8B8D-EE38C5F75F93}">
      <dsp:nvSpPr>
        <dsp:cNvPr id="0" name=""/>
        <dsp:cNvSpPr/>
      </dsp:nvSpPr>
      <dsp:spPr>
        <a:xfrm rot="8946908">
          <a:off x="1985341" y="2159505"/>
          <a:ext cx="52371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23713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234105" y="2157838"/>
        <a:ext cx="26185" cy="26185"/>
      </dsp:txXfrm>
    </dsp:sp>
    <dsp:sp modelId="{35CC260C-53C0-4A3F-B5C5-B95AE65B50C1}">
      <dsp:nvSpPr>
        <dsp:cNvPr id="0" name=""/>
        <dsp:cNvSpPr/>
      </dsp:nvSpPr>
      <dsp:spPr>
        <a:xfrm>
          <a:off x="1331721" y="2124430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здрав.</a:t>
          </a:r>
        </a:p>
      </dsp:txBody>
      <dsp:txXfrm>
        <a:off x="1440598" y="2233307"/>
        <a:ext cx="525708" cy="525708"/>
      </dsp:txXfrm>
    </dsp:sp>
    <dsp:sp modelId="{29DC70D4-8B4C-4DE0-A421-63D01C8E9753}">
      <dsp:nvSpPr>
        <dsp:cNvPr id="0" name=""/>
        <dsp:cNvSpPr/>
      </dsp:nvSpPr>
      <dsp:spPr>
        <a:xfrm rot="11368187">
          <a:off x="1898799" y="1633714"/>
          <a:ext cx="491390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491390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132210" y="1632856"/>
        <a:ext cx="24569" cy="24569"/>
      </dsp:txXfrm>
    </dsp:sp>
    <dsp:sp modelId="{F5B98C77-C87E-4789-81ED-6F9EB700616E}">
      <dsp:nvSpPr>
        <dsp:cNvPr id="0" name=""/>
        <dsp:cNvSpPr/>
      </dsp:nvSpPr>
      <dsp:spPr>
        <a:xfrm>
          <a:off x="1163751" y="1171826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адвокатура</a:t>
          </a:r>
        </a:p>
      </dsp:txBody>
      <dsp:txXfrm>
        <a:off x="1272628" y="1280703"/>
        <a:ext cx="525708" cy="525708"/>
      </dsp:txXfrm>
    </dsp:sp>
    <dsp:sp modelId="{F45E766D-E054-4F38-96DC-67FA871E9191}">
      <dsp:nvSpPr>
        <dsp:cNvPr id="0" name=""/>
        <dsp:cNvSpPr/>
      </dsp:nvSpPr>
      <dsp:spPr>
        <a:xfrm rot="13804848">
          <a:off x="2162612" y="1183012"/>
          <a:ext cx="530642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530642" y="11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414667" y="1181172"/>
        <a:ext cx="26532" cy="26532"/>
      </dsp:txXfrm>
    </dsp:sp>
    <dsp:sp modelId="{DF55C9AF-7FF2-45DD-963C-A12A797A75D7}">
      <dsp:nvSpPr>
        <dsp:cNvPr id="0" name=""/>
        <dsp:cNvSpPr/>
      </dsp:nvSpPr>
      <dsp:spPr>
        <a:xfrm>
          <a:off x="1647401" y="334120"/>
          <a:ext cx="743462" cy="7434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юстиции</a:t>
          </a:r>
        </a:p>
      </dsp:txBody>
      <dsp:txXfrm>
        <a:off x="1756278" y="442997"/>
        <a:ext cx="525708" cy="52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A610-4D38-4EA4-A81C-AAD051917422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9E8D-116D-486B-B40D-DD91E4F93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3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39E8D-116D-486B-B40D-DD91E4F933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4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обложку из пособия для учителей ТФ. Сказать про обучение социальных педагогов школ и ИДН по всей стране.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39E8D-116D-486B-B40D-DD91E4F933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3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39E8D-116D-486B-B40D-DD91E4F933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6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6113" y="798513"/>
            <a:ext cx="5322887" cy="3992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AD89E-209A-4ACC-91A4-8998E0775E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2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AD89E-209A-4ACC-91A4-8998E0775E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39E8D-116D-486B-B40D-DD91E4F933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0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5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2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0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2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2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0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1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80A0C6-243E-4D1C-87F8-0468770595E5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0F9A79-25C0-4BA6-A244-B6ECFAA7AC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tY6hz3YC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oP4_inuot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437" y="2734951"/>
            <a:ext cx="7918881" cy="1260611"/>
          </a:xfrm>
        </p:spPr>
        <p:txBody>
          <a:bodyPr>
            <a:noAutofit/>
          </a:bodyPr>
          <a:lstStyle/>
          <a:p>
            <a:pPr algn="ctr"/>
            <a:r>
              <a:rPr lang="ru-RU" sz="2700" b="1" cap="all" dirty="0"/>
              <a:t>Принципы и стандарты оказания услуг ГОСУДАРСТВЕННЫМИ ОРГАНАМИ детям и женщинам, подвергшимся насилию </a:t>
            </a:r>
            <a:endParaRPr lang="en-US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A9D34-DA2B-438F-A050-28D8E6E4A81E}"/>
              </a:ext>
            </a:extLst>
          </p:cNvPr>
          <p:cNvSpPr txBox="1"/>
          <p:nvPr/>
        </p:nvSpPr>
        <p:spPr>
          <a:xfrm>
            <a:off x="3215726" y="5128159"/>
            <a:ext cx="2170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i="1" dirty="0">
                <a:solidFill>
                  <a:schemeClr val="tx2">
                    <a:lumMod val="75000"/>
                  </a:schemeClr>
                </a:solidFill>
              </a:rPr>
              <a:t>27 марта, 2025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30B9FE-F98F-46F2-B8A7-E51525AC36AD}"/>
              </a:ext>
            </a:extLst>
          </p:cNvPr>
          <p:cNvSpPr/>
          <p:nvPr/>
        </p:nvSpPr>
        <p:spPr>
          <a:xfrm>
            <a:off x="461792" y="797120"/>
            <a:ext cx="8382171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700" b="1" spc="-38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Эл </a:t>
            </a:r>
            <a:r>
              <a:rPr lang="ru-RU" sz="2700" b="1" spc="-38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аралык</a:t>
            </a:r>
            <a:r>
              <a:rPr lang="ru-RU" sz="2700" b="1" spc="-38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700" b="1" spc="-38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илимий-практикалык</a:t>
            </a:r>
            <a:r>
              <a:rPr lang="ru-RU" sz="2700" b="1" spc="-38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700" b="1" spc="-38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конференциянын</a:t>
            </a:r>
            <a:endParaRPr lang="ru-RU" sz="2700" b="1" spc="-38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Балдардын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укуктарын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зомбулуктан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жана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ырайымсыз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мамиледен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коргоо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«Защита прав детей от насилия и жестокого обращения» </a:t>
            </a:r>
          </a:p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EBCE9F-11F3-494B-A3C1-BCE5E6A79E03}"/>
              </a:ext>
            </a:extLst>
          </p:cNvPr>
          <p:cNvSpPr/>
          <p:nvPr/>
        </p:nvSpPr>
        <p:spPr>
          <a:xfrm>
            <a:off x="5715000" y="4531221"/>
            <a:ext cx="312896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Карпович Евгения, </a:t>
            </a:r>
          </a:p>
          <a:p>
            <a:r>
              <a:rPr lang="ru-RU" sz="1350" dirty="0"/>
              <a:t>Директор ОФ «Партнерство и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14519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6"/>
    </mc:Choice>
    <mc:Fallback xmlns="">
      <p:transition spd="slow" advTm="72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E9F58-B2D9-45FC-A621-C54AE87F9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0" r="9347"/>
          <a:stretch/>
        </p:blipFill>
        <p:spPr>
          <a:xfrm>
            <a:off x="4703698" y="1833462"/>
            <a:ext cx="961838" cy="14234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EBCFF-7410-491B-A294-D083E3924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6" r="11677"/>
          <a:stretch/>
        </p:blipFill>
        <p:spPr>
          <a:xfrm>
            <a:off x="3650825" y="1723932"/>
            <a:ext cx="955992" cy="15329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62" y="642048"/>
            <a:ext cx="8961120" cy="850961"/>
          </a:xfrm>
        </p:spPr>
        <p:txBody>
          <a:bodyPr>
            <a:normAutofit/>
          </a:bodyPr>
          <a:lstStyle/>
          <a:p>
            <a:pPr algn="ctr"/>
            <a:r>
              <a:rPr lang="ru-RU" sz="1875" b="1" dirty="0"/>
              <a:t>Принципы и стандарты предоставления базовых услуг для детей и женщин, подвергшихся насилию в Кыргызской Республике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8FE4DD7-FA70-4601-A610-85E43E2C6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/>
        </p:blipFill>
        <p:spPr>
          <a:xfrm>
            <a:off x="2452602" y="1745652"/>
            <a:ext cx="1080383" cy="151125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BE1CE2-A94A-4D47-BAEA-18122BAC2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802" y="1770008"/>
            <a:ext cx="1051906" cy="1490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8423F7-FEE8-4682-83BB-255D0E3207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042"/>
          <a:stretch/>
        </p:blipFill>
        <p:spPr>
          <a:xfrm>
            <a:off x="7941751" y="1794535"/>
            <a:ext cx="1133432" cy="14623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83E7E9-A4FF-7D76-6B75-08BD233DE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1701" y="1767791"/>
            <a:ext cx="1080383" cy="147390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3A49B9-020D-0F4C-8B5A-13972D208C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970" y="4052318"/>
            <a:ext cx="1252938" cy="14516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31F29D-EE97-E1F3-1B13-71BC533AA4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973" y="1794536"/>
            <a:ext cx="1033019" cy="14729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F192C-7F1A-4A93-B1D6-637DE590B5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17" y="1700904"/>
            <a:ext cx="1141066" cy="1555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B8B150-7DD0-4E0D-8C95-929551DAAFE4}"/>
              </a:ext>
            </a:extLst>
          </p:cNvPr>
          <p:cNvSpPr txBox="1"/>
          <p:nvPr/>
        </p:nvSpPr>
        <p:spPr>
          <a:xfrm>
            <a:off x="178325" y="1469662"/>
            <a:ext cx="2063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Генеральная прокуратура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5D4BC2-FDAC-47AF-85FF-1088536D0D01}"/>
              </a:ext>
            </a:extLst>
          </p:cNvPr>
          <p:cNvSpPr txBox="1"/>
          <p:nvPr/>
        </p:nvSpPr>
        <p:spPr>
          <a:xfrm>
            <a:off x="4626754" y="1464039"/>
            <a:ext cx="2063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Органы внутренних дел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64C3AE-C0EF-4F36-93EE-1D3D669068AC}"/>
              </a:ext>
            </a:extLst>
          </p:cNvPr>
          <p:cNvSpPr txBox="1"/>
          <p:nvPr/>
        </p:nvSpPr>
        <p:spPr>
          <a:xfrm>
            <a:off x="255823" y="3576159"/>
            <a:ext cx="2063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Здравоохранение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60397B-2248-444C-9ADB-110F68F2F4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9636" y="3509545"/>
            <a:ext cx="1472711" cy="21004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5E3759-8104-40AD-8665-80B6F1B82D77}"/>
              </a:ext>
            </a:extLst>
          </p:cNvPr>
          <p:cNvSpPr txBox="1"/>
          <p:nvPr/>
        </p:nvSpPr>
        <p:spPr>
          <a:xfrm>
            <a:off x="3454141" y="3349325"/>
            <a:ext cx="27842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Социальная защита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F4E8B5-845C-4B77-9D56-5D9226F452D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29524"/>
          <a:stretch/>
        </p:blipFill>
        <p:spPr>
          <a:xfrm>
            <a:off x="3324468" y="3764824"/>
            <a:ext cx="1885757" cy="19082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DA8382-98B8-4661-B382-CF63DCBA96DF}"/>
              </a:ext>
            </a:extLst>
          </p:cNvPr>
          <p:cNvSpPr txBox="1"/>
          <p:nvPr/>
        </p:nvSpPr>
        <p:spPr>
          <a:xfrm>
            <a:off x="7479548" y="3267171"/>
            <a:ext cx="18595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Органы местного самоуправления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301F303-C7AC-4B5D-8774-F067006D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8103" y="3668861"/>
            <a:ext cx="1482992" cy="1913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A6B0B-BBF3-47F8-B463-D6321CD235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7971" y="3682426"/>
            <a:ext cx="1351544" cy="18215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D23BA4-4C35-438D-8677-6880B8FD887C}"/>
              </a:ext>
            </a:extLst>
          </p:cNvPr>
          <p:cNvSpPr txBox="1"/>
          <p:nvPr/>
        </p:nvSpPr>
        <p:spPr>
          <a:xfrm>
            <a:off x="5669683" y="3319520"/>
            <a:ext cx="18595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Образование </a:t>
            </a:r>
          </a:p>
        </p:txBody>
      </p:sp>
    </p:spTree>
    <p:extLst>
      <p:ext uri="{BB962C8B-B14F-4D97-AF65-F5344CB8AC3E}">
        <p14:creationId xmlns:p14="http://schemas.microsoft.com/office/powerpoint/2010/main" val="333732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6CD46-2280-4167-A017-B51BF63F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72" y="560785"/>
            <a:ext cx="7886700" cy="606938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такое «Базовые услуги»?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5392F-C07F-4DE8-9E0C-3E41653BD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675398"/>
            <a:ext cx="8248769" cy="41278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75" b="1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Базовые услуги </a:t>
            </a:r>
            <a:r>
              <a:rPr lang="ru-RU" sz="1875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– это комплекс услуг, предоставляемых женщинам и детям, подвергшимся насилию. Они называются «базовыми», потому что направлены на обеспечение таких фундаментальных, базовых прав человека:</a:t>
            </a:r>
            <a:endParaRPr lang="en-US" sz="1875" dirty="0">
              <a:solidFill>
                <a:srgbClr val="25335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85763" indent="-385763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защита жизни и здоровья, </a:t>
            </a:r>
            <a:endParaRPr lang="en-US" dirty="0">
              <a:solidFill>
                <a:srgbClr val="25335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85763" indent="-385763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безопасность и конфиденциальность, </a:t>
            </a:r>
            <a:endParaRPr lang="en-US" dirty="0">
              <a:solidFill>
                <a:srgbClr val="25335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85763" indent="-385763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уважение достоинства и прав, </a:t>
            </a:r>
            <a:endParaRPr lang="en-US" dirty="0">
              <a:solidFill>
                <a:srgbClr val="25335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85763" indent="-385763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учетом нужд и потребностей, </a:t>
            </a:r>
            <a:endParaRPr lang="en-US" dirty="0">
              <a:solidFill>
                <a:srgbClr val="25335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85763" indent="-385763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обеспечение доступа к правосудию</a:t>
            </a:r>
            <a:r>
              <a:rPr lang="ru-RU" sz="1875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3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ru-RU" b="1" dirty="0"/>
              <a:t>Особое внимание уделяется тому, </a:t>
            </a:r>
            <a:r>
              <a:rPr lang="ru-RU" b="1" u="sng" dirty="0">
                <a:solidFill>
                  <a:srgbClr val="FF0000"/>
                </a:solidFill>
              </a:rPr>
              <a:t>каким образом </a:t>
            </a:r>
            <a:r>
              <a:rPr lang="ru-RU" b="1" dirty="0"/>
              <a:t>эти </a:t>
            </a:r>
            <a:r>
              <a:rPr lang="ru-RU" b="1" u="sng" dirty="0">
                <a:solidFill>
                  <a:srgbClr val="FF0000"/>
                </a:solidFill>
              </a:rPr>
              <a:t>услуги предоставляются </a:t>
            </a:r>
            <a:r>
              <a:rPr lang="ru-RU" b="1" dirty="0"/>
              <a:t>пострадавшим, поскольку это оказывает существенное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влияние на их эффективность</a:t>
            </a:r>
            <a:r>
              <a:rPr lang="ru-RU" b="1" dirty="0"/>
              <a:t>, а также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стимулирует</a:t>
            </a:r>
            <a:r>
              <a:rPr lang="ru-RU" b="1" dirty="0"/>
              <a:t> других пострадавших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обращаться за помощью.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78" y="1063228"/>
            <a:ext cx="8644307" cy="961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Предоставление Базовых услуг основано на межведомственной координации различных служб помощи: </a:t>
            </a:r>
            <a:r>
              <a:rPr lang="ru-RU" sz="2100" b="1" dirty="0"/>
              <a:t>предоставляется скоординированная  помощь: правовая, социальная, медицинская, психологическая помощь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4724575"/>
              </p:ext>
            </p:extLst>
          </p:nvPr>
        </p:nvGraphicFramePr>
        <p:xfrm>
          <a:off x="1956079" y="2107394"/>
          <a:ext cx="5856194" cy="349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16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E30BAA-68C7-49C7-AB59-3AEB0F40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/>
              <a:t>Общие принципы и стандарты услуг и помощи женщинам и детям, подвергшимся насилию</a:t>
            </a:r>
            <a:endParaRPr lang="en-US" sz="27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4B82A8-AEE5-47D5-B6BB-17C7950B7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51" y="2284810"/>
            <a:ext cx="8229600" cy="3874293"/>
          </a:xfrm>
        </p:spPr>
        <p:txBody>
          <a:bodyPr>
            <a:normAutofit/>
          </a:bodyPr>
          <a:lstStyle/>
          <a:p>
            <a:pPr marL="385763" indent="-385763" algn="just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100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Безопасность.</a:t>
            </a: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100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Конфиденциальность.</a:t>
            </a: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100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Информированность.</a:t>
            </a: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100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Сознательный выбор.</a:t>
            </a: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100" dirty="0">
                <a:solidFill>
                  <a:srgbClr val="25335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Недопущение дискриминации и соблюдение культурных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421121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69" y="726359"/>
            <a:ext cx="8065184" cy="743622"/>
          </a:xfrm>
        </p:spPr>
        <p:txBody>
          <a:bodyPr>
            <a:noAutofit/>
          </a:bodyPr>
          <a:lstStyle/>
          <a:p>
            <a:r>
              <a:rPr lang="ru-RU" sz="2100" b="1" dirty="0"/>
              <a:t>Видеоролики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28850"/>
            <a:ext cx="8272463" cy="3357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Что такое домогательство</a:t>
            </a:r>
          </a:p>
          <a:p>
            <a:pPr marL="0" indent="0" algn="just">
              <a:buNone/>
            </a:pPr>
            <a:r>
              <a:rPr lang="en-US" dirty="0">
                <a:hlinkClick r:id="rId3"/>
              </a:rPr>
              <a:t>https://www.youtube.com/watch?v=lPtY6hz3YCY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Девочки, давайте говорить об этом</a:t>
            </a:r>
          </a:p>
          <a:p>
            <a:pPr marL="0" indent="0" algn="just">
              <a:buNone/>
            </a:pPr>
            <a:r>
              <a:rPr lang="en-US" dirty="0">
                <a:hlinkClick r:id="rId4"/>
              </a:rPr>
              <a:t>https://www.youtube.com/watch?v=CoP4_inuotU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	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97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FFBE37-756A-4222-8C5E-13EA293D29C3}"/>
              </a:ext>
            </a:extLst>
          </p:cNvPr>
          <p:cNvSpPr txBox="1"/>
          <p:nvPr/>
        </p:nvSpPr>
        <p:spPr>
          <a:xfrm>
            <a:off x="1514476" y="3650457"/>
            <a:ext cx="6222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463102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2944</TotalTime>
  <Words>293</Words>
  <Application>Microsoft Office PowerPoint</Application>
  <PresentationFormat>Экран (4:3)</PresentationFormat>
  <Paragraphs>58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SimSun</vt:lpstr>
      <vt:lpstr>Calibri</vt:lpstr>
      <vt:lpstr>Calibri Light</vt:lpstr>
      <vt:lpstr>Times New Roman</vt:lpstr>
      <vt:lpstr>Ретро</vt:lpstr>
      <vt:lpstr>Принципы и стандарты оказания услуг ГОСУДАРСТВЕННЫМИ ОРГАНАМИ детям и женщинам, подвергшимся насилию </vt:lpstr>
      <vt:lpstr>Принципы и стандарты предоставления базовых услуг для детей и женщин, подвергшихся насилию в Кыргызской Республике</vt:lpstr>
      <vt:lpstr>Что такое «Базовые услуги»?</vt:lpstr>
      <vt:lpstr>Предоставление Базовых услуг основано на межведомственной координации различных служб помощи: предоставляется скоординированная  помощь: правовая, социальная, медицинская, психологическая помощь </vt:lpstr>
      <vt:lpstr>Общие принципы и стандарты услуг и помощи женщинам и детям, подвергшимся насилию</vt:lpstr>
      <vt:lpstr>Видеоролики</vt:lpstr>
      <vt:lpstr>Презентация PowerPoint</vt:lpstr>
    </vt:vector>
  </TitlesOfParts>
  <Company>SOS Kyrgyzstan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Админ</cp:lastModifiedBy>
  <cp:revision>92</cp:revision>
  <cp:lastPrinted>2025-03-27T02:28:22Z</cp:lastPrinted>
  <dcterms:created xsi:type="dcterms:W3CDTF">2020-08-04T09:23:38Z</dcterms:created>
  <dcterms:modified xsi:type="dcterms:W3CDTF">2025-03-27T03:27:20Z</dcterms:modified>
</cp:coreProperties>
</file>