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63" r:id="rId3"/>
    <p:sldId id="265" r:id="rId4"/>
    <p:sldId id="264" r:id="rId5"/>
    <p:sldId id="259" r:id="rId6"/>
    <p:sldId id="266" r:id="rId7"/>
    <p:sldId id="269" r:id="rId8"/>
    <p:sldId id="267" r:id="rId9"/>
    <p:sldId id="268" r:id="rId10"/>
    <p:sldId id="260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84" r:id="rId20"/>
    <p:sldId id="285" r:id="rId21"/>
    <p:sldId id="286" r:id="rId22"/>
    <p:sldId id="280" r:id="rId23"/>
    <p:sldId id="281" r:id="rId24"/>
    <p:sldId id="282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1791056792747655E-2"/>
          <c:y val="2.4216347956505496E-2"/>
          <c:w val="0.7859195207960965"/>
          <c:h val="0.791683201403538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Кыргызская Республика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31211</c:v>
                </c:pt>
                <c:pt idx="1">
                  <c:v>37784</c:v>
                </c:pt>
                <c:pt idx="2">
                  <c:v>45096</c:v>
                </c:pt>
                <c:pt idx="3">
                  <c:v>41961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 Казахстан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162783</c:v>
                </c:pt>
                <c:pt idx="1">
                  <c:v>157884</c:v>
                </c:pt>
                <c:pt idx="2">
                  <c:v>157473</c:v>
                </c:pt>
                <c:pt idx="3">
                  <c:v>140272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55874048"/>
        <c:axId val="155875584"/>
      </c:barChart>
      <c:catAx>
        <c:axId val="15587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875584"/>
        <c:crosses val="autoZero"/>
        <c:auto val="1"/>
        <c:lblAlgn val="ctr"/>
        <c:lblOffset val="100"/>
      </c:catAx>
      <c:valAx>
        <c:axId val="15587558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87404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4969421767064392"/>
          <c:y val="0.88459161354830884"/>
          <c:w val="0.63353686617393679"/>
          <c:h val="0.1117691538557680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1791056792747558E-2"/>
          <c:y val="2.4216347956505489E-2"/>
          <c:w val="0.7859195207960965"/>
          <c:h val="0.75782096763227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Кыргызская Республика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6871</c:v>
                </c:pt>
                <c:pt idx="1">
                  <c:v>8924</c:v>
                </c:pt>
                <c:pt idx="2">
                  <c:v>8626</c:v>
                </c:pt>
                <c:pt idx="3">
                  <c:v>8820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 Казахстан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14155</c:v>
                </c:pt>
                <c:pt idx="1">
                  <c:v>21405</c:v>
                </c:pt>
                <c:pt idx="2">
                  <c:v>20569</c:v>
                </c:pt>
                <c:pt idx="3">
                  <c:v>21651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94458368"/>
        <c:axId val="194459904"/>
      </c:barChart>
      <c:catAx>
        <c:axId val="194458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459904"/>
        <c:crosses val="autoZero"/>
        <c:auto val="1"/>
        <c:lblAlgn val="ctr"/>
        <c:lblOffset val="100"/>
      </c:catAx>
      <c:valAx>
        <c:axId val="19445990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45836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4969421767064392"/>
          <c:y val="0.88459161354830829"/>
          <c:w val="0.63353686617393679"/>
          <c:h val="0.1117691538557680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3B1A-7A4A-4C68-8850-D09ED67AA85A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ACC4-52A5-49E9-A349-0D05030EE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FACC4-52A5-49E9-A349-0D05030EEE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C4AB-BFC6-41C9-8F55-59E1E96326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22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C4AB-BFC6-41C9-8F55-59E1E96326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04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19BE-9144-4F1A-B9C0-007B9C399ED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62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8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6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43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9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39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8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54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70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1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93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78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5B99-8A5F-40D7-B67E-CF48B621A361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F661-406B-419B-958A-D7CA95288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06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zakon.kz/Document/?doc_id=1049207" TargetMode="External"/><Relationship Id="rId2" Type="http://schemas.openxmlformats.org/officeDocument/2006/relationships/hyperlink" Target="https://online.zakon.kz/Document/?doc_id=338859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.zakon.kz/Document/?doc_id=3719245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v.kz/memleket/entities/pravsta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843417"/>
            <a:ext cx="9144000" cy="3000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234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123478"/>
            <a:ext cx="778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КАРАГАНДИНСКАЯ АКАДЕМИЯ МВД РЕСПУБЛИКИ КАЗАХСТАН ИМ. Б. БЕЙСЕНОВА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300" y="1071552"/>
            <a:ext cx="89027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ПРОФИЛАКТИКА И ПРЕДУПРЕЖДЕНИЕ МОШЕННИЧЕСТВ, СОВЕРШАЕМЫХ С ИСПОЛЬЗОВАНИЕМ СЕТИ ИНТЕРНЕТ И МОБИЛЬНОЙ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СВЯЗИ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(опыт Республики Казахстан)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643320"/>
            <a:ext cx="9144000" cy="1236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4743390"/>
            <a:ext cx="27541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0" y="382671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3699731"/>
            <a:ext cx="80010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кафедры кибербезопасности и информационных технологий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юридических наук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Петрович Шульгин</a:t>
            </a:r>
          </a:p>
        </p:txBody>
      </p:sp>
      <p:pic>
        <p:nvPicPr>
          <p:cNvPr id="10244" name="Picture 4" descr="Министерство внутренних дел Кыргызстана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9848" y="1"/>
            <a:ext cx="864152" cy="857238"/>
          </a:xfrm>
          <a:prstGeom prst="rect">
            <a:avLst/>
          </a:prstGeom>
          <a:noFill/>
        </p:spPr>
      </p:pic>
      <p:pic>
        <p:nvPicPr>
          <p:cNvPr id="10242" name="Picture 2" descr="Министерство внутренних дел Казахстана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28676" cy="92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6927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57172"/>
          <a:ext cx="8643998" cy="4484376"/>
        </p:xfrm>
        <a:graphic>
          <a:graphicData uri="http://schemas.openxmlformats.org/drawingml/2006/table">
            <a:tbl>
              <a:tblPr/>
              <a:tblGrid>
                <a:gridCol w="1571636"/>
                <a:gridCol w="7072362"/>
              </a:tblGrid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Образование и информирование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19900" algn="l"/>
                        </a:tabLst>
                      </a:pPr>
                      <a:r>
                        <a:rPr lang="ru-RU" sz="1400" kern="1400" dirty="0">
                          <a:latin typeface="Times New Roman"/>
                          <a:ea typeface="Times New Roman"/>
                        </a:rPr>
                        <a:t>Понимание различных видов интернет-мошенничества и осведомленность о распространенных тактиках являются ключевыми для защиты от них. Регулярное обучение и информирование пользователей об угрозах и методах защиты помогут повысить их осведомленность и бдительность.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Основы кибербезопасности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400">
                          <a:latin typeface="Times New Roman"/>
                          <a:ea typeface="Times New Roman"/>
                        </a:rPr>
                        <a:t>Важно использовать сильные и уникальные пароли для каждого онлайн-аккаунта и регулярно их обновлять. Помимо этого, необходимо установить двухфакторную аутентификацию (2FA) для дополнительного уровня защиты. Пользователи должны быть осторожны при открытии вложений в электронных письмах или при переходе по подозрительным ссылкам.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Проверка легитимности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400">
                          <a:latin typeface="Times New Roman"/>
                          <a:ea typeface="Times New Roman"/>
                        </a:rPr>
                        <a:t>Перед предоставлением личной информации или совершением онлайн-покупок необходимо тщательно проверять легитимность веб-сайтов и продавцов, что включает проверку сертификатов безопасности (например, HTTPS), чтение отзывов от других пользователей и изучение политики конфиденциальности.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Осторожность в общении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400">
                          <a:latin typeface="Times New Roman"/>
                          <a:ea typeface="Times New Roman"/>
                        </a:rPr>
                        <a:t>Будьте осторожны при общении с незнакомцами в социальных сетях и мессенджерах. Не предоставляйте личную или финансовую информацию незнакомым людям, и будьте внимательны к подозрительным запросам о переводе денег или предоставлении конфиденциальных данных.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Антивирусное программное обеспечение и обновления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latin typeface="Times New Roman"/>
                          <a:ea typeface="Times New Roman"/>
                        </a:rPr>
                        <a:t>Установка и регулярное обновление антивирусного программного обеспечения на всех устройствах помогает защитить их от вредоносных программ и вирусов. Также важно регулярно обновлять операционные системы и другие программы для устранения уязвимостей безопасности.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И ПРЕДУПРЕЖДЕНИЕ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2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142990"/>
          <a:ext cx="8501122" cy="2346960"/>
        </p:xfrm>
        <a:graphic>
          <a:graphicData uri="http://schemas.openxmlformats.org/drawingml/2006/table">
            <a:tbl>
              <a:tblPr/>
              <a:tblGrid>
                <a:gridCol w="1392425"/>
                <a:gridCol w="7108697"/>
              </a:tblGrid>
              <a:tr h="50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Мониторинг финансовых операций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908800" algn="l"/>
                        </a:tabLst>
                      </a:pPr>
                      <a:r>
                        <a:rPr lang="ru-RU" sz="1400" kern="1400" dirty="0">
                          <a:latin typeface="Times New Roman"/>
                          <a:ea typeface="Times New Roman"/>
                        </a:rPr>
                        <a:t>Регулярно проверяйте свои финансовые отчеты и операции, чтобы своевременно обнаруживать любые подозрительные транзакции. При возникновении подозрений обратитесь в свой банк или финансовую организацию для получения помощи и блокировки потенциально мошеннических операций.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Управление личной информацией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latin typeface="Times New Roman"/>
                          <a:ea typeface="Times New Roman"/>
                        </a:rPr>
                        <a:t>Старайтесь минимизировать распространение своей личной информации в </a:t>
                      </a:r>
                      <a:r>
                        <a:rPr lang="ru-RU" sz="1400" kern="1400" dirty="0" err="1">
                          <a:latin typeface="Times New Roman"/>
                          <a:ea typeface="Times New Roman"/>
                        </a:rPr>
                        <a:t>онлайн-пространстве</a:t>
                      </a:r>
                      <a:r>
                        <a:rPr lang="ru-RU" sz="1400" kern="1400" dirty="0">
                          <a:latin typeface="Times New Roman"/>
                          <a:ea typeface="Times New Roman"/>
                        </a:rPr>
                        <a:t>. Не делитесь лишними данными на социальных сетях и ограничивайте доступ к личной информации в вашем профиле.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latin typeface="Times New Roman"/>
                          <a:ea typeface="Times New Roman"/>
                        </a:rPr>
                        <a:t>Сообщайте о подозрительной активности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latin typeface="Times New Roman"/>
                          <a:ea typeface="Times New Roman"/>
                        </a:rPr>
                        <a:t>Если вы стали жертвой интернет-мошенничества или заметили подозрительную активность, немедленно сообщите об этом в правоохранительные органы или свой банк. Сообщение о случившемся может помочь предотвратить дальнейшие мошеннические действия и помочь другим пользователям избежать аналогичных проблем.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8143" marR="1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85918" y="142858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И ПРЕДУПРЕЖДЕНИЕ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2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500826" y="2857502"/>
            <a:ext cx="242889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00100" y="3857634"/>
            <a:ext cx="300039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98" y="1714494"/>
            <a:ext cx="292895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1928808"/>
            <a:ext cx="242889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80" y="428610"/>
            <a:ext cx="35719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428610"/>
            <a:ext cx="235745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Users\Пользователь\Downloads\c6c675dd92c68907dcecd09d31f146a1_original.66215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142990"/>
            <a:ext cx="2643188" cy="2643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71486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декабря 2022 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50004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УДАРНО-ЦЕЛЕВАЯ ГРУППА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928808"/>
            <a:ext cx="2172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«ОДНОГО ОКНА»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1" y="2928940"/>
            <a:ext cx="278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Следователи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Оперуполномоченные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Криминалисты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-специалисты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4000510"/>
            <a:ext cx="2873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БЛОКИРОВКА СЧЕТОВ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34" y="1785932"/>
            <a:ext cx="307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Возврат денежных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2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04868"/>
            <a:ext cx="9144000" cy="438581"/>
          </a:xfrm>
          <a:prstGeom prst="rect">
            <a:avLst/>
          </a:prstGeom>
          <a:solidFill>
            <a:srgbClr val="1F4E79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ВЗАИМОДЕЙСТВИЕ     </a:t>
            </a:r>
            <a:endParaRPr lang="ru-RU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88046"/>
            <a:ext cx="9144000" cy="4362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МЕМОРАНДУМ</a:t>
            </a:r>
            <a:r>
              <a:rPr lang="ru-RU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СОТРУДНИЧЕСТВЕ С КОМПАНИЯМИ СОТОВОЙ И ТЕЛЕФОННОЙ СВЯЗИ «ТЕЛЕ-2», «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ЛТЕЛ», «КСЕЛЛ», «КАР-ТЕЛ» и «КАЗАКТЕЛЕКОМ» </a:t>
            </a:r>
            <a:r>
              <a:rPr lang="ru-RU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(ОБМЕН ДАННЫМИ, ВЫЯВЛЕНИЕ И ПРЕСЕЧЕНИЕ НЕСАНКЦИОНИРОВАННОЙ ДЕЯТЕЛЬНОСТИ НА СЕТЯХ ТЕЛЕКОММУНИКАЦИЙ);</a:t>
            </a:r>
          </a:p>
          <a:p>
            <a:pPr algn="ctr">
              <a:lnSpc>
                <a:spcPct val="110000"/>
              </a:lnSpc>
              <a:spcBef>
                <a:spcPts val="416"/>
              </a:spcBef>
            </a:pPr>
            <a:endParaRPr lang="ru-RU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416"/>
              </a:spcBef>
            </a:pPr>
            <a:endParaRPr lang="ru-RU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МЕМОРАНДУМ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СОТРУДНИЧЕСТВЕ С «ЦЕНТРОМ АНАЛИЗА И РАССЛЕДОВАНИЯ КИБЕР АТАК» </a:t>
            </a:r>
            <a:r>
              <a:rPr lang="ru-RU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(ОБУЧЕНИЕ В СФЕРЕ</a:t>
            </a:r>
            <a:r>
              <a:rPr lang="en-US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IT</a:t>
            </a:r>
            <a:r>
              <a:rPr lang="ru-RU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416"/>
              </a:spcBef>
            </a:pPr>
            <a:endParaRPr lang="ru-RU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416"/>
              </a:spcBef>
            </a:pPr>
            <a:endParaRPr lang="ru-RU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Bef>
                <a:spcPts val="416"/>
              </a:spcBef>
            </a:pPr>
            <a:r>
              <a:rPr lang="ru-RU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МЕМОРАНДУМ</a:t>
            </a:r>
            <a:r>
              <a:rPr lang="kk-KZ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ИНТЕРНЕТ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ПЛАТФОРМАМИ САЙТОВ-ОБЪЯВЛЕНИЙ «КОЛЕСА», «КРЫША» И «МАРКЕТ» </a:t>
            </a:r>
            <a:r>
              <a:rPr lang="kk-KZ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(ОБМЕН УСТАНОВОЧНЫМИ ДАННЫМИ)</a:t>
            </a:r>
            <a:r>
              <a:rPr lang="ru-RU" sz="1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2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27919"/>
            <a:ext cx="9144000" cy="438581"/>
          </a:xfrm>
          <a:prstGeom prst="rect">
            <a:avLst/>
          </a:prstGeom>
          <a:solidFill>
            <a:srgbClr val="1F4E79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ОЖИДАЕМЫЙ ЭФФЕКТ    </a:t>
            </a:r>
            <a:endParaRPr lang="ru-RU" sz="5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6500"/>
            <a:ext cx="9144000" cy="47177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Оптимизация досудебного производства;   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Исключение волокиты расследования;</a:t>
            </a: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в процесс кибербезопасности всех государственных и правоохранительных органов, органов местного самоуправления и др.; 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Эффективное предупреждение и противодействие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киберпреступлениям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национальном и международном сегменте; </a:t>
            </a: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Возможность интегрирования специализированного подразделения в мировую экосистему противодействия киберпреступности;</a:t>
            </a: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обеспечения безопасной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киберсреды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активных пользователей интернета.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355600" algn="just">
              <a:lnSpc>
                <a:spcPct val="110000"/>
              </a:lnSpc>
              <a:spcBef>
                <a:spcPts val="416"/>
              </a:spcBef>
            </a:pP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оль и Значение IT-Специалистов в Современном Мире | Обо всем и сразу | Дзе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142991"/>
            <a:ext cx="5214974" cy="3177876"/>
          </a:xfrm>
          <a:prstGeom prst="rect">
            <a:avLst/>
          </a:prstGeom>
          <a:noFill/>
        </p:spPr>
      </p:pic>
      <p:pic>
        <p:nvPicPr>
          <p:cNvPr id="27652" name="Picture 4" descr="Вакансии компании MSSP.GL"/>
          <p:cNvPicPr>
            <a:picLocks noChangeAspect="1" noChangeArrowheads="1"/>
          </p:cNvPicPr>
          <p:nvPr/>
        </p:nvPicPr>
        <p:blipFill>
          <a:blip r:embed="rId3"/>
          <a:srcRect t="11932"/>
          <a:stretch>
            <a:fillRect/>
          </a:stretch>
        </p:blipFill>
        <p:spPr bwMode="auto">
          <a:xfrm>
            <a:off x="428596" y="3286130"/>
            <a:ext cx="1571636" cy="1581842"/>
          </a:xfrm>
          <a:prstGeom prst="rect">
            <a:avLst/>
          </a:prstGeom>
          <a:noFill/>
        </p:spPr>
      </p:pic>
      <p:pic>
        <p:nvPicPr>
          <p:cNvPr id="27654" name="Picture 6" descr="logo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28596" y="1785932"/>
            <a:ext cx="1762776" cy="785818"/>
          </a:xfrm>
          <a:prstGeom prst="rect">
            <a:avLst/>
          </a:prstGeom>
          <a:noFill/>
        </p:spPr>
      </p:pic>
      <p:pic>
        <p:nvPicPr>
          <p:cNvPr id="27656" name="Picture 8" descr="Aziia-Te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1" y="2928940"/>
            <a:ext cx="2828061" cy="2000264"/>
          </a:xfrm>
          <a:prstGeom prst="rect">
            <a:avLst/>
          </a:prstGeom>
          <a:noFill/>
        </p:spPr>
      </p:pic>
      <p:pic>
        <p:nvPicPr>
          <p:cNvPr id="27660" name="Picture 12" descr="Открытые вакансии TSAR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214705"/>
            <a:ext cx="1928794" cy="1928795"/>
          </a:xfrm>
          <a:prstGeom prst="rect">
            <a:avLst/>
          </a:prstGeom>
          <a:noFill/>
        </p:spPr>
      </p:pic>
      <p:pic>
        <p:nvPicPr>
          <p:cNvPr id="27664" name="Picture 16" descr="Файл:OSCE logo.svg — Википед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14296"/>
            <a:ext cx="1643074" cy="509609"/>
          </a:xfrm>
          <a:prstGeom prst="rect">
            <a:avLst/>
          </a:prstGeom>
          <a:noFill/>
        </p:spPr>
      </p:pic>
      <p:sp>
        <p:nvSpPr>
          <p:cNvPr id="27666" name="AutoShape 18" descr="Border Management Programme in Central A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9" name="Picture 21" descr="C:\Users\Пользователь\Downloads\Без названия (1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1428742"/>
            <a:ext cx="1714500" cy="1714500"/>
          </a:xfrm>
          <a:prstGeom prst="rect">
            <a:avLst/>
          </a:prstGeom>
          <a:noFill/>
        </p:spPr>
      </p:pic>
      <p:pic>
        <p:nvPicPr>
          <p:cNvPr id="27670" name="Picture 22" descr="C:\Users\Пользователь\Downloads\UNODC1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0"/>
            <a:ext cx="1214431" cy="1214431"/>
          </a:xfrm>
          <a:prstGeom prst="rect">
            <a:avLst/>
          </a:prstGeom>
          <a:noFill/>
        </p:spPr>
      </p:pic>
      <p:pic>
        <p:nvPicPr>
          <p:cNvPr id="27671" name="Picture 23" descr="C:\Users\Пользователь\Downloads\images (1)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-357208"/>
            <a:ext cx="2143125" cy="2143125"/>
          </a:xfrm>
          <a:prstGeom prst="rect">
            <a:avLst/>
          </a:prstGeom>
          <a:noFill/>
        </p:spPr>
      </p:pic>
      <p:sp>
        <p:nvSpPr>
          <p:cNvPr id="27673" name="AutoShape 25" descr="Border Management Programme in Central A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74" name="Picture 26" descr="C:\Users\Пользователь\Downloads\Emblem_of_the_Collective_Security_Treaty_Organization.svg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134303" y="135078"/>
            <a:ext cx="6695446" cy="188773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КАФЕДРА</a:t>
            </a:r>
            <a:endParaRPr lang="ru-RU" sz="1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ятиугольник 2"/>
          <p:cNvSpPr/>
          <p:nvPr/>
        </p:nvSpPr>
        <p:spPr>
          <a:xfrm flipH="1">
            <a:off x="8606872" y="135078"/>
            <a:ext cx="537125" cy="188774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64" y="135078"/>
            <a:ext cx="315453" cy="188774"/>
          </a:xfrm>
          <a:prstGeom prst="rect">
            <a:avLst/>
          </a:prstGeom>
          <a:solidFill>
            <a:srgbClr val="15667E"/>
          </a:solidFill>
          <a:ln>
            <a:solidFill>
              <a:srgbClr val="156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юзер\Desktop\Academ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6" y="1"/>
            <a:ext cx="425274" cy="679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24" y="33477"/>
            <a:ext cx="461824" cy="461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45228" y="251277"/>
            <a:ext cx="9054508" cy="8771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defTabSz="457153">
              <a:defRPr/>
            </a:pPr>
            <a:r>
              <a:rPr lang="ru-RU" sz="1700" u="sng" dirty="0" smtClean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кибербезопасности и информационных технологий</a:t>
            </a:r>
          </a:p>
          <a:p>
            <a:pPr algn="ctr" defTabSz="457153">
              <a:defRPr/>
            </a:pPr>
            <a:r>
              <a:rPr lang="ru-RU" sz="1700" dirty="0" smtClean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Карагандинской академии МВД </a:t>
            </a:r>
            <a:r>
              <a:rPr lang="ru-RU" sz="1700" dirty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</a:t>
            </a:r>
            <a:endParaRPr lang="ru-RU" sz="1700" dirty="0" smtClean="0">
              <a:solidFill>
                <a:srgbClr val="1566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153">
              <a:defRPr/>
            </a:pPr>
            <a:r>
              <a:rPr lang="ru-RU" sz="1700" dirty="0" smtClean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sz="1700" dirty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Баримбека </a:t>
            </a:r>
            <a:r>
              <a:rPr lang="ru-RU" sz="1700" dirty="0" smtClean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Бейсенова</a:t>
            </a:r>
            <a:endParaRPr lang="ru-RU" sz="1700" dirty="0">
              <a:solidFill>
                <a:srgbClr val="1566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853" y="1254592"/>
            <a:ext cx="4989621" cy="106182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100" i="1" dirty="0" smtClean="0"/>
              <a:t>Инновационные формы обучения с использованием компьютерных технологий </a:t>
            </a:r>
            <a:endParaRPr lang="ru-RU" altLang="ru-RU" sz="2100" i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9576" y="3324768"/>
            <a:ext cx="4887290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100" i="1" dirty="0" smtClean="0"/>
              <a:t>Использование </a:t>
            </a:r>
            <a:r>
              <a:rPr lang="ru-RU" sz="2100" i="1" dirty="0" err="1" smtClean="0"/>
              <a:t>мультимедийного</a:t>
            </a:r>
            <a:r>
              <a:rPr lang="ru-RU" sz="2100" i="1" dirty="0" smtClean="0"/>
              <a:t> оборудования </a:t>
            </a:r>
            <a:endParaRPr lang="ru-RU" altLang="ru-RU" sz="2100" i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A36B2D3-CFD8-486D-8A48-2E2087AD7067}"/>
              </a:ext>
            </a:extLst>
          </p:cNvPr>
          <p:cNvCxnSpPr>
            <a:cxnSpLocks/>
          </p:cNvCxnSpPr>
          <p:nvPr/>
        </p:nvCxnSpPr>
        <p:spPr>
          <a:xfrm>
            <a:off x="112795" y="2653788"/>
            <a:ext cx="9031205" cy="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loud storage of digital signature keys – National Certification Authority  of the Republic of Kazakhst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4" y="1029166"/>
            <a:ext cx="1342599" cy="1331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XP-Pen Star 03 v2 - Ð·Ð°ÐºÐ°Ð·Ð°ÑÑ Ð¾Ð½Ð»Ð°Ð¹Ð½ Ð¸ ÐºÑÐ¿Ð¸ÑÑ ÐÑÐ°ÑÐ¸ÑÐµÑÐºÐ¸Ðµ Ð¿Ð»Ð°Ð½ÑÐµÑÑ Ð²  Ð¸Ð½ÑÐµÑÐ½ÐµÑ-Ð¼Ð°Ð³Ð°Ð·Ð¸Ð½Ðµ ÐÐ°Ð·Ð°ÑÑÑÐ°Ð½Ð°"/>
          <p:cNvPicPr>
            <a:picLocks noChangeAspect="1" noChangeArrowheads="1"/>
          </p:cNvPicPr>
          <p:nvPr/>
        </p:nvPicPr>
        <p:blipFill>
          <a:blip r:embed="rId5" cstate="print"/>
          <a:srcRect t="17391" b="19564"/>
          <a:stretch>
            <a:fillRect/>
          </a:stretch>
        </p:blipFill>
        <p:spPr bwMode="auto">
          <a:xfrm>
            <a:off x="311859" y="3110948"/>
            <a:ext cx="1974142" cy="124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ÐÐ±Ð¾ÑÑÐ´Ð¾Ð²Ð°Ð½Ð¸Ðµ ÑÑÐµÐ±Ð½Ð¾Ð¹ Ð°ÑÐ´Ð¸ÑÐ¾ÑÐ¸Ð¸Â«ÐÑÐ°Ð½Ð¾ÑÂ». ÐÐ²ÑÐºÐ¾Ð²Ð¾Ðµ Ð¸ Ð²Ð¸Ð´ÐµÐ¾ Ð¾Ð±Ð¾ÑÑÐ´Ð¾Ð²Ð°Ð½Ð¸Ðµ.  ÐÑÐ¾ÑÐµÑÑÐ¸Ð¾Ð½Ð°Ð»ÑÐ½Ð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1240" y="3041970"/>
            <a:ext cx="2371071" cy="157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Дистанционное обучение: риски и новые возможности 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8122" y="884316"/>
            <a:ext cx="2107095" cy="1489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435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134303" y="135077"/>
            <a:ext cx="6695446" cy="188773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ятиугольник 2"/>
          <p:cNvSpPr/>
          <p:nvPr/>
        </p:nvSpPr>
        <p:spPr>
          <a:xfrm flipH="1">
            <a:off x="8606871" y="135077"/>
            <a:ext cx="537125" cy="188774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64" y="135077"/>
            <a:ext cx="315453" cy="188774"/>
          </a:xfrm>
          <a:prstGeom prst="rect">
            <a:avLst/>
          </a:prstGeom>
          <a:solidFill>
            <a:srgbClr val="15667E"/>
          </a:solidFill>
          <a:ln>
            <a:solidFill>
              <a:srgbClr val="156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юзер\Desktop\Academ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86" y="0"/>
            <a:ext cx="425274" cy="6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924" y="33476"/>
            <a:ext cx="461824" cy="461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488" y="547834"/>
            <a:ext cx="9054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4">
              <a:defRPr/>
            </a:pPr>
            <a:r>
              <a:rPr lang="ru-RU" sz="1600" dirty="0" smtClean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МВД РЕСПУБЛИКИ КАЗАХСТАН № 966 ОТ 15 ДЕКАБРЯ 2022 Г.</a:t>
            </a:r>
          </a:p>
          <a:p>
            <a:pPr algn="ctr" defTabSz="457164">
              <a:defRPr/>
            </a:pPr>
            <a:endParaRPr lang="ru-RU" sz="1600" dirty="0" smtClean="0">
              <a:solidFill>
                <a:srgbClr val="1566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9809" y="1132609"/>
            <a:ext cx="5724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кафедры направлена на подготовку кадров для </a:t>
            </a:r>
            <a:r>
              <a:rPr lang="ru-RU" altLang="ru-RU" sz="1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оперативных, следственных и оперативно-криминалистических подразделений</a:t>
            </a:r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 выявлению, пресечению, раскрытию и расследованию преступлений, совершаемых с использованием информационно-телекоммуникационных технологий.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9809" y="2857629"/>
            <a:ext cx="5724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Профессорско-преподавательским составом кафедры проводятся занятия </a:t>
            </a:r>
            <a:r>
              <a:rPr lang="ru-RU" altLang="ru-RU" sz="1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факультете профессиональной подготовки, факультете послевузовского образования, а также на факультете дополнительного образования </a:t>
            </a:r>
            <a:r>
              <a:rPr lang="ru-RU" altLang="ru-RU" sz="1600" i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 рамках курсов повышения квалификации)</a:t>
            </a:r>
            <a:endParaRPr lang="ru-RU" altLang="ru-RU" sz="1600" i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A36B2D3-CFD8-486D-8A48-2E2087AD7067}"/>
              </a:ext>
            </a:extLst>
          </p:cNvPr>
          <p:cNvCxnSpPr>
            <a:cxnSpLocks/>
          </p:cNvCxnSpPr>
          <p:nvPr/>
        </p:nvCxnSpPr>
        <p:spPr>
          <a:xfrm>
            <a:off x="112791" y="2683605"/>
            <a:ext cx="9031205" cy="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A36B2D3-CFD8-486D-8A48-2E2087AD7067}"/>
              </a:ext>
            </a:extLst>
          </p:cNvPr>
          <p:cNvCxnSpPr>
            <a:cxnSpLocks/>
          </p:cNvCxnSpPr>
          <p:nvPr/>
        </p:nvCxnSpPr>
        <p:spPr>
          <a:xfrm>
            <a:off x="112791" y="4427289"/>
            <a:ext cx="9031209" cy="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60" y="2947912"/>
            <a:ext cx="990600" cy="990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60" y="1357501"/>
            <a:ext cx="990600" cy="990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575" y="3347741"/>
            <a:ext cx="457716" cy="457716"/>
          </a:xfrm>
          <a:prstGeom prst="rect">
            <a:avLst/>
          </a:prstGeom>
        </p:spPr>
      </p:pic>
      <p:pic>
        <p:nvPicPr>
          <p:cNvPr id="2050" name="Picture 2" descr="Cloud storage of digital signature keys – National Certification Authority  of the Republic of Kazakhst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8575" y="1357501"/>
            <a:ext cx="1190447" cy="11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2527" y="3176770"/>
            <a:ext cx="628687" cy="6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5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1134303" y="135077"/>
            <a:ext cx="6695446" cy="188773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ятиугольник 2"/>
          <p:cNvSpPr/>
          <p:nvPr/>
        </p:nvSpPr>
        <p:spPr>
          <a:xfrm flipH="1">
            <a:off x="8606871" y="135077"/>
            <a:ext cx="537125" cy="188774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64" y="135077"/>
            <a:ext cx="315453" cy="188774"/>
          </a:xfrm>
          <a:prstGeom prst="rect">
            <a:avLst/>
          </a:prstGeom>
          <a:solidFill>
            <a:srgbClr val="15667E"/>
          </a:solidFill>
          <a:ln>
            <a:solidFill>
              <a:srgbClr val="156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юзер\Desktop\Academ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60" y="0"/>
            <a:ext cx="425274" cy="6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5047" y="0"/>
            <a:ext cx="461824" cy="4618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964" y="323851"/>
            <a:ext cx="9054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64">
              <a:defRPr/>
            </a:pPr>
            <a:r>
              <a:rPr lang="ru-RU" sz="1600" dirty="0" smtClean="0">
                <a:solidFill>
                  <a:srgbClr val="1566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КИБЕРБЕЗОПАСНОСТИ И ИНФОРМАЦИОННЫХ ТЕХНОЛОГИЙ</a:t>
            </a:r>
          </a:p>
          <a:p>
            <a:pPr algn="ctr" defTabSz="457164">
              <a:defRPr/>
            </a:pPr>
            <a:endParaRPr lang="ru-RU" sz="1600" dirty="0" smtClean="0">
              <a:solidFill>
                <a:srgbClr val="1566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8245" y="1110792"/>
            <a:ext cx="61410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– </a:t>
            </a:r>
            <a:r>
              <a:rPr lang="ru-RU" sz="1600" b="1" dirty="0" err="1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Information</a:t>
            </a:r>
            <a:r>
              <a:rPr lang="ru-RU" sz="1600" b="1" dirty="0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1600" b="1" dirty="0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ru-RU" sz="1600" b="1" dirty="0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ru-RU" sz="1600" b="1" dirty="0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 Раскрытие и расследование незаконного сбыта наркотических средств, совершенного с использованием сети Интернет;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 Особенности расследования мошенничества в сфере компьютерной информации;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 Основы информационной безопасности;</a:t>
            </a:r>
          </a:p>
          <a:p>
            <a:pPr algn="ctr"/>
            <a:r>
              <a:rPr lang="ru-RU" sz="1600" b="1" dirty="0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– Безопасность информационных систем;</a:t>
            </a:r>
          </a:p>
          <a:p>
            <a:pPr algn="ctr"/>
            <a:r>
              <a:rPr lang="ru-RU" sz="1600" b="1" dirty="0" smtClean="0">
                <a:solidFill>
                  <a:srgbClr val="15667E"/>
                </a:solidFill>
                <a:latin typeface="Arial" pitchFamily="34" charset="0"/>
                <a:cs typeface="Arial" pitchFamily="34" charset="0"/>
              </a:rPr>
              <a:t>– Организация реагирования на инциденты информационной безопасности;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 Цифровая криминалистика.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A36B2D3-CFD8-486D-8A48-2E2087AD7067}"/>
              </a:ext>
            </a:extLst>
          </p:cNvPr>
          <p:cNvCxnSpPr>
            <a:cxnSpLocks/>
          </p:cNvCxnSpPr>
          <p:nvPr/>
        </p:nvCxnSpPr>
        <p:spPr>
          <a:xfrm>
            <a:off x="22339" y="908626"/>
            <a:ext cx="9031205" cy="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A36B2D3-CFD8-486D-8A48-2E2087AD7067}"/>
              </a:ext>
            </a:extLst>
          </p:cNvPr>
          <p:cNvCxnSpPr>
            <a:cxnSpLocks/>
          </p:cNvCxnSpPr>
          <p:nvPr/>
        </p:nvCxnSpPr>
        <p:spPr>
          <a:xfrm>
            <a:off x="314489" y="3911559"/>
            <a:ext cx="9031209" cy="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809" y="1950214"/>
            <a:ext cx="903849" cy="90384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501" y="1776845"/>
            <a:ext cx="961965" cy="9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52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14296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кафедре имеется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КИБЕРПОЛИГОН «KAZDREAM TECHNOLOGIES»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ходе проведения учебных занятий используются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цифровые инструменты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IT-холдинга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Kazdream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которые направлены на оптимизацию стадии досудебного производства, среди которых:</a:t>
            </a:r>
          </a:p>
          <a:p>
            <a:pPr indent="361950"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раскрытие преступлений посредством анализа сотовых данных;</a:t>
            </a:r>
          </a:p>
          <a:p>
            <a:pPr indent="361950"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TRITON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инструмент визуального анализа больших данных;</a:t>
            </a:r>
          </a:p>
          <a:p>
            <a:pPr indent="361950"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IRIS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спецкомплекс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определению местоположения абонента сотовой связи;</a:t>
            </a:r>
          </a:p>
          <a:p>
            <a:pPr indent="361950"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СЫЩИК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автоматизация процесса по раскрытию преступлений, связанных с криминальными телефонами (в т.ч. раскрытие преступлений прошлых лет);</a:t>
            </a:r>
          </a:p>
          <a:p>
            <a:pPr indent="361950"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ARGUS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программный комплекс для оперативной разработки преступников в Интернете.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677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Актуальность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2139702"/>
            <a:ext cx="360040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067694"/>
            <a:ext cx="360040" cy="1656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87824" y="1779662"/>
            <a:ext cx="728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  <a:tab pos="540385" algn="l"/>
                <a:tab pos="630555" algn="l"/>
              </a:tabLst>
            </a:pPr>
            <a:r>
              <a:rPr lang="ru-RU" sz="1500" b="1" dirty="0" smtClean="0"/>
              <a:t>20 569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707654"/>
            <a:ext cx="7168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450215" algn="l"/>
                <a:tab pos="540385" algn="l"/>
                <a:tab pos="630555" algn="l"/>
              </a:tabLst>
            </a:pPr>
            <a:r>
              <a:rPr lang="ru-RU" sz="1500" b="1" dirty="0" smtClean="0"/>
              <a:t>21 651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347864" y="3939902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347864" y="3723878"/>
            <a:ext cx="0" cy="236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944" y="3723878"/>
            <a:ext cx="0" cy="236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43808" y="4011910"/>
            <a:ext cx="1979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Интернет-мошенничества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441260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4774251"/>
            <a:ext cx="216024" cy="2160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419872" y="4386967"/>
            <a:ext cx="134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2022 год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4694744"/>
            <a:ext cx="848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2023 год</a:t>
            </a:r>
            <a:endParaRPr lang="ru-RU" sz="1400" b="1" dirty="0"/>
          </a:p>
        </p:txBody>
      </p:sp>
      <p:sp>
        <p:nvSpPr>
          <p:cNvPr id="29" name="Овал 28"/>
          <p:cNvSpPr/>
          <p:nvPr/>
        </p:nvSpPr>
        <p:spPr>
          <a:xfrm>
            <a:off x="4355976" y="771550"/>
            <a:ext cx="1800200" cy="13588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Высокий уровень преступлений данной категории</a:t>
            </a:r>
            <a:endParaRPr lang="ru-RU" sz="13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56176" y="120359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Экономический ущерб</a:t>
            </a:r>
            <a:endParaRPr lang="ru-RU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084168" y="77155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Новые методы и технологии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46030" y="37144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Международный характер</a:t>
            </a:r>
            <a:endParaRPr lang="ru-RU" sz="1400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300192" y="699542"/>
            <a:ext cx="21640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0192" y="1131590"/>
            <a:ext cx="21640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88224" y="4235932"/>
            <a:ext cx="219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Новые виды мошенничеств</a:t>
            </a:r>
            <a:endParaRPr lang="ru-RU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403648" y="556106"/>
            <a:ext cx="0" cy="4110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051720" y="586437"/>
            <a:ext cx="1444352" cy="5194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059832" y="380919"/>
            <a:ext cx="2771417" cy="2055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4" descr="C:\Users\Zver\Downloads\152028338_85803938.pdf-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8630">
            <a:off x="368143" y="1167786"/>
            <a:ext cx="2350163" cy="1627037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 rot="21071023">
            <a:off x="445606" y="303145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Широкий спектр новых способов совершения преступлений</a:t>
            </a:r>
            <a:endParaRPr lang="ru-RU" sz="1600" b="1" dirty="0"/>
          </a:p>
        </p:txBody>
      </p:sp>
      <p:pic>
        <p:nvPicPr>
          <p:cNvPr id="47" name="Picture 2" descr="https://thumbs.dreamstime.com/b/un-happy-hacker-show-his-laptop-show-gesture-hey-you-hacker-laptop-show-gesture-118072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35646"/>
            <a:ext cx="2304256" cy="2586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88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6"/>
            <a:ext cx="85011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на базе кафедры имеется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ЛАБОРАТОРИЯ ЦИФРОВОЙ КРИМИНАЛИСТИКИ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оборудованная инструментами, предназначенными для восстановления поврежденных цифровых устройств: паяльные станции, микроскопы, дымоуловители, лабораторные блоки питания,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мультиметры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вакуумные сепараторы, наборы инструментов (более 40 позиций), наборы расходных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материалов,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также аппаратно-программным комплексом по извлечению и анализу данных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MOBILedit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Forensic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47675" algn="just">
              <a:lnSpc>
                <a:spcPct val="150000"/>
              </a:lnSpc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ПРОТИВОДЕЙСТВИЯ КИБЕРПРЕСТУПЛЕНИЯМ, СОВЕРШАЕМЫМ С ИСПОЛЬЗОВАНИЕМ КРИПТОВАЛЮТ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Пользователь\Downloads\WhatsApp Image 2024-03-11 at 11.44.37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8"/>
            <a:ext cx="3357554" cy="252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 descr="C:\Users\Пользователь\Downloads\WhatsApp Image 2024-03-11 at 11.44.59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8"/>
            <a:ext cx="3323387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9" name="Picture 5" descr="C:\Users\Пользователь\Downloads\WhatsApp Image 2024-03-11 at 11.45.11 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64"/>
            <a:ext cx="2928958" cy="2071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90" name="Picture 6" descr="C:\Users\Пользователь\Downloads\WhatsApp Image 2024-03-11 at 11.45.10 A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714626"/>
            <a:ext cx="2881926" cy="216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1" name="Picture 7" descr="C:\Users\Пользователь\Downloads\WhatsApp Image 2024-03-11 at 11.45.11 AM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714626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B4BB8C-6B31-451D-9952-8A7CF3B00A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77" y="9984"/>
            <a:ext cx="9157277" cy="51335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8BC1C-3B28-4476-A8C3-FA856844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511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по восстановлению устройств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9796E4-9428-4BD2-9AC3-19F1A5593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690" y="930467"/>
            <a:ext cx="7334620" cy="41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295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BCBE863-8EAA-4103-9632-4D8E1B788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77" y="9984"/>
            <a:ext cx="9157277" cy="51335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AA735-02D5-4919-A8FC-9650A899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429" y="283392"/>
            <a:ext cx="6657143" cy="485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по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извлечению данных</a:t>
            </a:r>
            <a:endParaRPr lang="ru-RU" sz="3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912B7E-D0A3-4E38-9AD1-9DB3B0BB1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873" y="885549"/>
            <a:ext cx="7184255" cy="40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92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EFA5EF0F-AF98-423B-B09B-AD9D8919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20716" y="1868464"/>
            <a:ext cx="5323285" cy="3275037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5F40A9-D73C-48B1-AED0-472D91D10A76}"/>
              </a:ext>
            </a:extLst>
          </p:cNvPr>
          <p:cNvSpPr/>
          <p:nvPr/>
        </p:nvSpPr>
        <p:spPr>
          <a:xfrm>
            <a:off x="-1191" y="1868464"/>
            <a:ext cx="3820716" cy="3275037"/>
          </a:xfrm>
          <a:prstGeom prst="rect">
            <a:avLst/>
          </a:prstGeom>
          <a:solidFill>
            <a:schemeClr val="accent2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ДЕЯТЕЛЬНОСТИ ГРУППЫ КИБЕРВОЛОНТЕРОВ:</a:t>
            </a:r>
          </a:p>
          <a:p>
            <a:pPr algn="ctr" eaLnBrk="1" hangingPunct="1"/>
            <a:endParaRPr lang="ru-RU" altLang="ru-RU" sz="1200" b="1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Противодействие </a:t>
            </a:r>
            <a:r>
              <a:rPr lang="ru-RU" altLang="ru-RU" sz="1100" dirty="0">
                <a:solidFill>
                  <a:srgbClr val="002060"/>
                </a:solidFill>
              </a:rPr>
              <a:t>распространению в сети Интернет противоправной информации, а также информации, способной причинить вред здоровью и развитию личности детей и </a:t>
            </a:r>
            <a:r>
              <a:rPr lang="ru-RU" altLang="ru-RU" sz="1100" dirty="0" smtClean="0">
                <a:solidFill>
                  <a:srgbClr val="002060"/>
                </a:solidFill>
              </a:rPr>
              <a:t>подростков</a:t>
            </a:r>
          </a:p>
          <a:p>
            <a:pPr algn="ctr" eaLnBrk="1" hangingPunct="1"/>
            <a:endParaRPr lang="ru-RU" altLang="ru-RU" sz="1100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Формирование </a:t>
            </a:r>
            <a:r>
              <a:rPr lang="ru-RU" altLang="ru-RU" sz="1100" dirty="0">
                <a:solidFill>
                  <a:srgbClr val="002060"/>
                </a:solidFill>
              </a:rPr>
              <a:t>позитивного контента и поддержка комфортной и безопасной среды в сети </a:t>
            </a:r>
            <a:r>
              <a:rPr lang="ru-RU" altLang="ru-RU" sz="1100" dirty="0" smtClean="0">
                <a:solidFill>
                  <a:srgbClr val="002060"/>
                </a:solidFill>
              </a:rPr>
              <a:t>Интернет</a:t>
            </a:r>
          </a:p>
          <a:p>
            <a:pPr algn="ctr" eaLnBrk="1" hangingPunct="1"/>
            <a:endParaRPr lang="ru-RU" altLang="ru-RU" sz="1100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Стимулирование </a:t>
            </a:r>
            <a:r>
              <a:rPr lang="ru-RU" altLang="ru-RU" sz="1100" dirty="0">
                <a:solidFill>
                  <a:srgbClr val="002060"/>
                </a:solidFill>
              </a:rPr>
              <a:t>социальных проектов в области информационной </a:t>
            </a:r>
            <a:r>
              <a:rPr lang="ru-RU" altLang="ru-RU" sz="1100" dirty="0" smtClean="0">
                <a:solidFill>
                  <a:srgbClr val="002060"/>
                </a:solidFill>
              </a:rPr>
              <a:t>безопасности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endParaRPr lang="ru-RU" altLang="ru-RU" sz="1100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Общественный </a:t>
            </a:r>
            <a:r>
              <a:rPr lang="ru-RU" altLang="ru-RU" sz="1100" dirty="0">
                <a:solidFill>
                  <a:srgbClr val="002060"/>
                </a:solidFill>
              </a:rPr>
              <a:t>контроль за соблюдением законодательства, регулирующего правоотношения в сети </a:t>
            </a:r>
            <a:r>
              <a:rPr lang="ru-RU" altLang="ru-RU" sz="1100" dirty="0" smtClean="0">
                <a:solidFill>
                  <a:srgbClr val="002060"/>
                </a:solidFill>
              </a:rPr>
              <a:t>Интернет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endParaRPr lang="ru-RU" altLang="ru-RU" sz="1100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Содействие </a:t>
            </a:r>
            <a:r>
              <a:rPr lang="ru-RU" altLang="ru-RU" sz="1100" dirty="0">
                <a:solidFill>
                  <a:srgbClr val="002060"/>
                </a:solidFill>
              </a:rPr>
              <a:t>территориальным органам внутренних дел в выявлении новых видов правонарушений в сети Интернет, а также участие в создании методик борьбы с ними.</a:t>
            </a:r>
          </a:p>
        </p:txBody>
      </p:sp>
      <p:sp>
        <p:nvSpPr>
          <p:cNvPr id="11" name="Пятиугольник 10">
            <a:extLst>
              <a:ext uri="{FF2B5EF4-FFF2-40B4-BE49-F238E27FC236}">
                <a16:creationId xmlns:a16="http://schemas.microsoft.com/office/drawing/2014/main" xmlns="" id="{EEA1DD1D-04C5-46CF-B9E3-5D0AE79B9F6E}"/>
              </a:ext>
            </a:extLst>
          </p:cNvPr>
          <p:cNvSpPr/>
          <p:nvPr/>
        </p:nvSpPr>
        <p:spPr>
          <a:xfrm>
            <a:off x="853679" y="107156"/>
            <a:ext cx="7163990" cy="300038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73">
              <a:defRPr/>
            </a:pPr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ДВИЖЕНИЕ  КИБЕРВОЛОНТЕРОВ</a:t>
            </a:r>
          </a:p>
        </p:txBody>
      </p:sp>
      <p:sp>
        <p:nvSpPr>
          <p:cNvPr id="12" name="Пятиугольник 11">
            <a:extLst>
              <a:ext uri="{FF2B5EF4-FFF2-40B4-BE49-F238E27FC236}">
                <a16:creationId xmlns:a16="http://schemas.microsoft.com/office/drawing/2014/main" xmlns="" id="{02484D9D-401E-417B-BD4D-9F94000EE3E9}"/>
              </a:ext>
            </a:extLst>
          </p:cNvPr>
          <p:cNvSpPr/>
          <p:nvPr/>
        </p:nvSpPr>
        <p:spPr>
          <a:xfrm flipH="1">
            <a:off x="8667750" y="107156"/>
            <a:ext cx="476250" cy="300038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73">
              <a:defRPr/>
            </a:pPr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5A62B59-2D0B-42F8-95C0-66F4653C65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636" y="-103457"/>
            <a:ext cx="552027" cy="832916"/>
          </a:xfrm>
          <a:prstGeom prst="rect">
            <a:avLst/>
          </a:prstGeom>
          <a:effectLst>
            <a:glow>
              <a:schemeClr val="bg1"/>
            </a:glow>
            <a:softEdge rad="0"/>
          </a:effec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E64F613D-4140-4F74-879C-8DDD50E5A017}"/>
              </a:ext>
            </a:extLst>
          </p:cNvPr>
          <p:cNvSpPr/>
          <p:nvPr/>
        </p:nvSpPr>
        <p:spPr>
          <a:xfrm>
            <a:off x="-1191" y="105966"/>
            <a:ext cx="236935" cy="301228"/>
          </a:xfrm>
          <a:prstGeom prst="rect">
            <a:avLst/>
          </a:prstGeom>
          <a:solidFill>
            <a:srgbClr val="15667E"/>
          </a:solidFill>
          <a:ln>
            <a:solidFill>
              <a:srgbClr val="156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73">
              <a:defRPr/>
            </a:pP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D0314B-1C39-4EE1-87A2-BA32FA06AA52}"/>
              </a:ext>
            </a:extLst>
          </p:cNvPr>
          <p:cNvSpPr txBox="1"/>
          <p:nvPr/>
        </p:nvSpPr>
        <p:spPr>
          <a:xfrm>
            <a:off x="0" y="428610"/>
            <a:ext cx="9145191" cy="1269578"/>
          </a:xfrm>
          <a:prstGeom prst="rect">
            <a:avLst/>
          </a:prstGeom>
          <a:solidFill>
            <a:schemeClr val="accent1">
              <a:lumMod val="75000"/>
              <a:alpha val="16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 defTabSz="342873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КИБЕРВОЛОНТЕРОВ</a:t>
            </a:r>
          </a:p>
          <a:p>
            <a:pPr algn="ctr" defTabSz="342873">
              <a:defRPr/>
            </a:pPr>
            <a:r>
              <a:rPr lang="ru-RU" sz="1500" dirty="0" smtClean="0">
                <a:solidFill>
                  <a:srgbClr val="002060"/>
                </a:solidFill>
              </a:rPr>
              <a:t>добровольное объединение обучающихся Карагандинской академии</a:t>
            </a:r>
          </a:p>
          <a:p>
            <a:pPr algn="ctr" defTabSz="342873">
              <a:defRPr/>
            </a:pPr>
            <a:r>
              <a:rPr lang="ru-RU" sz="1500" dirty="0" smtClean="0">
                <a:solidFill>
                  <a:srgbClr val="002060"/>
                </a:solidFill>
              </a:rPr>
              <a:t>МВД Республики Казахстан имени </a:t>
            </a:r>
            <a:r>
              <a:rPr lang="ru-RU" sz="1500" dirty="0" err="1" smtClean="0">
                <a:solidFill>
                  <a:srgbClr val="002060"/>
                </a:solidFill>
              </a:rPr>
              <a:t>Баримбека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ru-RU" sz="1500" dirty="0" err="1" smtClean="0">
                <a:solidFill>
                  <a:srgbClr val="002060"/>
                </a:solidFill>
              </a:rPr>
              <a:t>Бейсенова</a:t>
            </a:r>
            <a:r>
              <a:rPr lang="ru-RU" sz="1500" dirty="0" smtClean="0">
                <a:solidFill>
                  <a:srgbClr val="002060"/>
                </a:solidFill>
              </a:rPr>
              <a:t>, направленное на противодействие распространению в сети Интернет противоправной информации и информации, способной причинить вред здоровью и развитию личности детей и подростков.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13320" name="Picture 2" descr="C:\Users\Пользователь\Downloads\png (6)">
            <a:extLst>
              <a:ext uri="{FF2B5EF4-FFF2-40B4-BE49-F238E27FC236}">
                <a16:creationId xmlns:a16="http://schemas.microsoft.com/office/drawing/2014/main" xmlns="" id="{705640EE-6D96-4E51-9719-2BE97F114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672" y="47625"/>
            <a:ext cx="60364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7F97136E-C5D7-437A-878A-17CB14C93859}"/>
              </a:ext>
            </a:extLst>
          </p:cNvPr>
          <p:cNvCxnSpPr/>
          <p:nvPr/>
        </p:nvCxnSpPr>
        <p:spPr>
          <a:xfrm flipV="1">
            <a:off x="49876" y="1926475"/>
            <a:ext cx="18704" cy="318246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94296F57-49E3-42A3-894C-782A91C8B37B}"/>
              </a:ext>
            </a:extLst>
          </p:cNvPr>
          <p:cNvCxnSpPr/>
          <p:nvPr/>
        </p:nvCxnSpPr>
        <p:spPr>
          <a:xfrm>
            <a:off x="3924300" y="1926475"/>
            <a:ext cx="5158978" cy="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0" name="Рисунок 35">
            <a:extLst>
              <a:ext uri="{FF2B5EF4-FFF2-40B4-BE49-F238E27FC236}">
                <a16:creationId xmlns:a16="http://schemas.microsoft.com/office/drawing/2014/main" xmlns="" id="{6AEF70F1-AA8B-4001-87E2-CBD75A74C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445" y="4557964"/>
            <a:ext cx="585536" cy="5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Рисунок 37">
            <a:extLst>
              <a:ext uri="{FF2B5EF4-FFF2-40B4-BE49-F238E27FC236}">
                <a16:creationId xmlns:a16="http://schemas.microsoft.com/office/drawing/2014/main" xmlns="" id="{49CCEED7-80A9-4451-B333-D823D3C9EA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591" y="4499953"/>
            <a:ext cx="642506" cy="6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Рисунок 38">
            <a:extLst>
              <a:ext uri="{FF2B5EF4-FFF2-40B4-BE49-F238E27FC236}">
                <a16:creationId xmlns:a16="http://schemas.microsoft.com/office/drawing/2014/main" xmlns="" id="{B58207CD-175C-45F4-9640-4F6DFDB867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7951" y="4531746"/>
            <a:ext cx="516545" cy="51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7F97136E-C5D7-437A-878A-17CB14C93859}"/>
              </a:ext>
            </a:extLst>
          </p:cNvPr>
          <p:cNvCxnSpPr/>
          <p:nvPr/>
        </p:nvCxnSpPr>
        <p:spPr>
          <a:xfrm flipV="1">
            <a:off x="3740695" y="1926475"/>
            <a:ext cx="18704" cy="3182460"/>
          </a:xfrm>
          <a:prstGeom prst="line">
            <a:avLst/>
          </a:prstGeom>
          <a:ln>
            <a:solidFill>
              <a:srgbClr val="0E62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074319" y="1785933"/>
            <a:ext cx="4572000" cy="260840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eaLnBrk="1" hangingPunct="1"/>
            <a:r>
              <a:rPr lang="ru-RU" altLang="ru-RU" sz="1100" b="1" dirty="0" smtClean="0">
                <a:solidFill>
                  <a:srgbClr val="0E62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реализация </a:t>
            </a:r>
            <a:r>
              <a:rPr lang="ru-RU" altLang="ru-RU" sz="1100" dirty="0">
                <a:solidFill>
                  <a:srgbClr val="002060"/>
                </a:solidFill>
              </a:rPr>
              <a:t>эффективных механизмов, форм и методов выявления противоправного контента в социальных интернет-сетях</a:t>
            </a:r>
            <a:r>
              <a:rPr lang="ru-RU" altLang="ru-RU" sz="1100" dirty="0" smtClean="0">
                <a:solidFill>
                  <a:srgbClr val="002060"/>
                </a:solidFill>
              </a:rPr>
              <a:t>;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endParaRPr lang="ru-RU" altLang="ru-RU" sz="1100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информирование </a:t>
            </a:r>
            <a:r>
              <a:rPr lang="ru-RU" altLang="ru-RU" sz="1100" dirty="0">
                <a:solidFill>
                  <a:srgbClr val="002060"/>
                </a:solidFill>
              </a:rPr>
              <a:t>территориальных органов внутренних дел о действиях в случае обнаружения противоправной информации в сети Интернет</a:t>
            </a:r>
            <a:r>
              <a:rPr lang="ru-RU" altLang="ru-RU" sz="1100" dirty="0" smtClean="0">
                <a:solidFill>
                  <a:srgbClr val="002060"/>
                </a:solidFill>
              </a:rPr>
              <a:t>;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endParaRPr lang="ru-RU" altLang="ru-RU" sz="1100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содействие </a:t>
            </a:r>
            <a:r>
              <a:rPr lang="ru-RU" altLang="ru-RU" sz="1100" dirty="0">
                <a:solidFill>
                  <a:srgbClr val="002060"/>
                </a:solidFill>
              </a:rPr>
              <a:t>территориальным органам внутренних дел в борьбе с размещенной в сети Интернет информацией, распространение которой в Республике Казахстан запрещено</a:t>
            </a:r>
            <a:r>
              <a:rPr lang="ru-RU" altLang="ru-RU" sz="1100" dirty="0" smtClean="0">
                <a:solidFill>
                  <a:srgbClr val="002060"/>
                </a:solidFill>
              </a:rPr>
              <a:t>;</a:t>
            </a:r>
          </a:p>
          <a:p>
            <a:pPr marL="214313" indent="-214313" algn="ctr">
              <a:buFont typeface="Wingdings" panose="05000000000000000000" pitchFamily="2" charset="2"/>
              <a:buChar char="ü"/>
            </a:pPr>
            <a:endParaRPr lang="ru-RU" altLang="ru-RU" sz="1100" dirty="0">
              <a:solidFill>
                <a:srgbClr val="002060"/>
              </a:solidFill>
            </a:endParaRPr>
          </a:p>
          <a:p>
            <a:pPr marL="214313" indent="-214313" algn="ctr"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solidFill>
                  <a:srgbClr val="002060"/>
                </a:solidFill>
              </a:rPr>
              <a:t>организация </a:t>
            </a:r>
            <a:r>
              <a:rPr lang="ru-RU" altLang="ru-RU" sz="1100" dirty="0">
                <a:solidFill>
                  <a:srgbClr val="002060"/>
                </a:solidFill>
              </a:rPr>
              <a:t>информационно-разъяснительной и </a:t>
            </a:r>
            <a:r>
              <a:rPr lang="ru-RU" altLang="ru-RU" sz="1100" dirty="0" smtClean="0">
                <a:solidFill>
                  <a:srgbClr val="002060"/>
                </a:solidFill>
              </a:rPr>
              <a:t>агитационно-пропагандистской </a:t>
            </a:r>
            <a:r>
              <a:rPr lang="ru-RU" altLang="ru-RU" sz="1100" dirty="0">
                <a:solidFill>
                  <a:srgbClr val="002060"/>
                </a:solidFill>
              </a:rPr>
              <a:t>работы по привлечению обучающихся Академии в состав Группы </a:t>
            </a:r>
            <a:r>
              <a:rPr lang="ru-RU" altLang="ru-RU" sz="1100" dirty="0" err="1">
                <a:solidFill>
                  <a:srgbClr val="002060"/>
                </a:solidFill>
              </a:rPr>
              <a:t>киберволонтеров</a:t>
            </a:r>
            <a:r>
              <a:rPr lang="ru-RU" altLang="ru-RU" sz="9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26560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>
            <a:extLst>
              <a:ext uri="{FF2B5EF4-FFF2-40B4-BE49-F238E27FC236}">
                <a16:creationId xmlns:a16="http://schemas.microsoft.com/office/drawing/2014/main" xmlns="" id="{EFA5EF0F-AF98-423B-B09B-AD9D8919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91" y="-5667"/>
            <a:ext cx="9197146" cy="5149167"/>
          </a:xfrm>
          <a:prstGeom prst="rect">
            <a:avLst/>
          </a:prstGeom>
          <a:ln w="190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08311" y="1031885"/>
            <a:ext cx="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иугольник 49">
            <a:extLst>
              <a:ext uri="{FF2B5EF4-FFF2-40B4-BE49-F238E27FC236}">
                <a16:creationId xmlns:a16="http://schemas.microsoft.com/office/drawing/2014/main" xmlns="" id="{67B72A3A-30D3-4982-866F-FDBC4ABEB765}"/>
              </a:ext>
            </a:extLst>
          </p:cNvPr>
          <p:cNvSpPr/>
          <p:nvPr/>
        </p:nvSpPr>
        <p:spPr>
          <a:xfrm>
            <a:off x="853679" y="107156"/>
            <a:ext cx="7163990" cy="300038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73">
              <a:defRPr/>
            </a:pPr>
            <a:r>
              <a:rPr lang="ru-RU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ДОСТИГНУТЫЕ РЕЗУЛЬТАТЫ</a:t>
            </a:r>
            <a:endParaRPr lang="ru-RU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" name="Пятиугольник 50">
            <a:extLst>
              <a:ext uri="{FF2B5EF4-FFF2-40B4-BE49-F238E27FC236}">
                <a16:creationId xmlns:a16="http://schemas.microsoft.com/office/drawing/2014/main" xmlns="" id="{2FFAF611-B59E-4ED6-A10B-1F7E0C705C86}"/>
              </a:ext>
            </a:extLst>
          </p:cNvPr>
          <p:cNvSpPr/>
          <p:nvPr/>
        </p:nvSpPr>
        <p:spPr>
          <a:xfrm flipH="1">
            <a:off x="8667750" y="107156"/>
            <a:ext cx="476250" cy="300038"/>
          </a:xfrm>
          <a:prstGeom prst="homePlate">
            <a:avLst/>
          </a:prstGeom>
          <a:solidFill>
            <a:srgbClr val="156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73">
              <a:defRPr/>
            </a:pPr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1AF3376-98EB-4205-BAEC-9E78B60F83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636" y="-103457"/>
            <a:ext cx="552027" cy="832916"/>
          </a:xfrm>
          <a:prstGeom prst="rect">
            <a:avLst/>
          </a:prstGeom>
          <a:effectLst>
            <a:glow>
              <a:schemeClr val="bg1"/>
            </a:glow>
            <a:softEdge rad="0"/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D599DC2-6EA7-47B7-9438-A74B25498C04}"/>
              </a:ext>
            </a:extLst>
          </p:cNvPr>
          <p:cNvSpPr/>
          <p:nvPr/>
        </p:nvSpPr>
        <p:spPr>
          <a:xfrm>
            <a:off x="-1191" y="105966"/>
            <a:ext cx="236935" cy="301228"/>
          </a:xfrm>
          <a:prstGeom prst="rect">
            <a:avLst/>
          </a:prstGeom>
          <a:solidFill>
            <a:srgbClr val="15667E"/>
          </a:solidFill>
          <a:ln>
            <a:solidFill>
              <a:srgbClr val="156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873">
              <a:defRPr/>
            </a:pPr>
            <a:endParaRPr lang="ru-RU" dirty="0"/>
          </a:p>
        </p:txBody>
      </p:sp>
      <p:pic>
        <p:nvPicPr>
          <p:cNvPr id="54" name="Picture 2" descr="C:\Users\Пользователь\Downloads\png (6)">
            <a:extLst>
              <a:ext uri="{FF2B5EF4-FFF2-40B4-BE49-F238E27FC236}">
                <a16:creationId xmlns:a16="http://schemas.microsoft.com/office/drawing/2014/main" xmlns="" id="{95BA5A7C-BC2F-447C-A960-931D1286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672" y="47625"/>
            <a:ext cx="60364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571486"/>
            <a:ext cx="5291781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33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Информирование территориальных органов внутренних дел о действиях в случае обнаружения противоправной информации в сети Интернет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 отдел по борьбе с киберпреступностью УКП ДП Карагандинской области предоставлена информация о более чем </a:t>
            </a:r>
            <a:r>
              <a:rPr lang="ru-RU" sz="1600" i="1" spc="-1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00 случаях распространения в сети интернет запрещенного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2939" y="2357436"/>
            <a:ext cx="4311061" cy="259301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Содействие территориальным органам внутренних дел в борьбе с размещенной в сети Интернет информацией, распространение которой в Республике Казахстан запрещено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(деятельность более 100</a:t>
            </a:r>
            <a:r>
              <a:rPr lang="ru-RU" sz="1600" b="1" spc="-11" dirty="0" smtClean="0">
                <a:solidFill>
                  <a:sysClr val="windowText" lastClr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сайтов распространяющих в сети Интернет запрещенный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заблокирована через платформу «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Киберщит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Казахстана»).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643188"/>
            <a:ext cx="4357718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информационно-разъяснительной работы по разъяснению правил поведения в Интернете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 рамках реализации проектов Концепции по защите прав детей Карагандинской области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киберволонтерами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проводятся занятия на тему: «Правда безопасного поведения в Интернете и социальных сетях»; создаются видеоролики профилактической направленности).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285734"/>
            <a:ext cx="4286280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УГОЛОВНЫЙ КОДЕКС РЕСПУБЛИКИ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ОТ 3 ИЮЛЯ 2014 ГОДА</a:t>
            </a:r>
          </a:p>
          <a:p>
            <a:pPr algn="just" hangingPunct="0"/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(с изменениями и дополнениями по состоянию на 12.09.2023 г.)</a:t>
            </a:r>
          </a:p>
          <a:p>
            <a:pPr algn="just" hangingPunct="0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Статья 188. Кража</a:t>
            </a:r>
          </a:p>
          <a:p>
            <a:pPr algn="just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Ч. 2</a:t>
            </a: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4 путем незаконного доступа в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информационную систему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либо изменения информации, передаваемой по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tooltip="Закон Республики Казахстан от 5 июля 2004 года № 567-II «О связи» (с изменениями и дополнениями по состоянию на 24.02.2024 г.)"/>
              </a:rPr>
              <a:t>сетям телекоммуникаций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hangingPunc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Статья 190. Мошенничество</a:t>
            </a:r>
          </a:p>
          <a:p>
            <a:pPr algn="just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Ч. 2</a:t>
            </a:r>
          </a:p>
          <a:p>
            <a:pPr algn="just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 путем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 tooltip="Нормативное постановление Верховного Суда Республики Казахстан от 29 июня 2017 года № 6 «О судебной практике по делам о мошенничестве» (с изменениями от 16.01.2023 г.)"/>
              </a:rPr>
              <a:t>обмана или злоупотребления доверием пользователя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 tooltip="Закон Республики Казахстан от 24 ноября 2015 года № 418-V «Об информатизации» (с изменениями и дополнениями по состоянию на 11.02.2024 г.)"/>
              </a:rPr>
              <a:t>информационной системы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85734"/>
            <a:ext cx="439248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УГОЛОВНЫЙ КОДЕКС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КЫРГЫЗСКОЙ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РЕСПУБЛИКИ ОТ 28 ОКТЯБРЯ 2021 ГОДА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(с изменениями и дополнениями по состоянию на 26.02.2024 г.)</a:t>
            </a:r>
          </a:p>
          <a:p>
            <a:pPr algn="just"/>
            <a:endParaRPr lang="ru-RU" sz="14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Статья 205. Кража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Ч. 3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5 с банковского счета, а равно в отношении электронных денежных средств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 отсутствии признаков мошенничества)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6 путем незаконного доступа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информационную систему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либо изменения информации, передаваемой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сетям телекоммуникаций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Статья 209. Мошенничество</a:t>
            </a:r>
          </a:p>
          <a:p>
            <a:pPr algn="just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Мошенничество, то есть завладение чужим имуществом или приобретение права на имущество путем обмана или злоупотребления доверием.</a:t>
            </a:r>
          </a:p>
          <a:p>
            <a:pPr algn="just" fontAlgn="base"/>
            <a:endParaRPr lang="ru-RU" sz="145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1928812" y="2571750"/>
            <a:ext cx="51435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40152" y="123478"/>
            <a:ext cx="3024336" cy="487716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статистический комитет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Кыргызской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Республики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0034" y="2643188"/>
            <a:ext cx="52565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8" name="AutoShape 8" descr="Национальный статистический комитет Кыргызской Республ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C:\Users\Пользователь\Downloads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142990"/>
            <a:ext cx="2151751" cy="2142187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57158" y="571487"/>
          <a:ext cx="5357849" cy="1164110"/>
        </p:xfrm>
        <a:graphic>
          <a:graphicData uri="http://schemas.openxmlformats.org/drawingml/2006/table">
            <a:tbl>
              <a:tblPr/>
              <a:tblGrid>
                <a:gridCol w="740681"/>
                <a:gridCol w="814332"/>
                <a:gridCol w="890072"/>
                <a:gridCol w="890072"/>
                <a:gridCol w="1014780"/>
                <a:gridCol w="1007912"/>
              </a:tblGrid>
              <a:tr h="399261">
                <a:tc gridSpan="6">
                  <a:txBody>
                    <a:bodyPr/>
                    <a:lstStyle/>
                    <a:p>
                      <a:pPr marR="20955" indent="21590"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зарегистрированных </a:t>
                      </a:r>
                      <a:r>
                        <a:rPr lang="ru-RU" sz="14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случаев </a:t>
                      </a:r>
                      <a:r>
                        <a:rPr lang="ru-RU" sz="14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краж</a:t>
                      </a:r>
                      <a:endParaRPr lang="ru-RU" sz="12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20955" indent="21590"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отчетном периоде 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7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14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г.</a:t>
                      </a:r>
                      <a:endParaRPr lang="ru-RU" sz="14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 г.</a:t>
                      </a:r>
                      <a:endParaRPr lang="ru-RU" sz="12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 г.</a:t>
                      </a:r>
                      <a:endParaRPr lang="ru-RU" sz="1200" b="1" kern="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 г.</a:t>
                      </a:r>
                      <a:endParaRPr lang="ru-RU" sz="1200" b="1" kern="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 г</a:t>
                      </a:r>
                      <a:r>
                        <a:rPr lang="ru-RU" sz="14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endParaRPr lang="ru-RU" sz="5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30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11 557</a:t>
                      </a: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15 132</a:t>
                      </a: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10 400</a:t>
                      </a:r>
                      <a:endParaRPr lang="ru-RU" sz="1400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14 473</a:t>
                      </a:r>
                      <a:endParaRPr lang="ru-RU" sz="1400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20 422</a:t>
                      </a:r>
                      <a:endParaRPr lang="ru-RU" sz="1400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17 830</a:t>
                      </a:r>
                      <a:endParaRPr lang="ru-RU" sz="1400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71472" y="185737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при отсутствии признаков мошенничества !</a:t>
            </a:r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7158" y="2928940"/>
          <a:ext cx="5357849" cy="1101028"/>
        </p:xfrm>
        <a:graphic>
          <a:graphicData uri="http://schemas.openxmlformats.org/drawingml/2006/table">
            <a:tbl>
              <a:tblPr/>
              <a:tblGrid>
                <a:gridCol w="740681"/>
                <a:gridCol w="814332"/>
                <a:gridCol w="890072"/>
                <a:gridCol w="890072"/>
                <a:gridCol w="1014780"/>
                <a:gridCol w="1007912"/>
              </a:tblGrid>
              <a:tr h="366612">
                <a:tc gridSpan="6">
                  <a:txBody>
                    <a:bodyPr/>
                    <a:lstStyle/>
                    <a:p>
                      <a:pPr marR="20955" indent="21590"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зарегистрированных </a:t>
                      </a:r>
                      <a:r>
                        <a:rPr lang="ru-RU" sz="14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случаев </a:t>
                      </a:r>
                      <a:r>
                        <a:rPr lang="ru-RU" sz="14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мошенничества</a:t>
                      </a:r>
                      <a:endParaRPr lang="ru-RU" sz="12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20955" indent="21590"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отчетном периоде 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7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г.</a:t>
                      </a:r>
                      <a:endParaRPr lang="ru-RU" sz="14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г.</a:t>
                      </a:r>
                      <a:endParaRPr lang="ru-RU" sz="14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 г.</a:t>
                      </a:r>
                      <a:endParaRPr lang="ru-RU" sz="12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 г.</a:t>
                      </a:r>
                      <a:endParaRPr lang="ru-RU" sz="1200" b="1" kern="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 г.</a:t>
                      </a:r>
                      <a:endParaRPr lang="ru-RU" sz="1200" b="1" kern="1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 г</a:t>
                      </a:r>
                      <a:r>
                        <a:rPr lang="ru-RU" sz="1400" b="1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endParaRPr lang="ru-RU" sz="500" b="1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8"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4 362</a:t>
                      </a: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7 247</a:t>
                      </a: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6 871</a:t>
                      </a:r>
                      <a:endParaRPr lang="ru-RU" sz="1400" kern="1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8 924</a:t>
                      </a:r>
                      <a:endParaRPr lang="ru-RU" sz="14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8 626</a:t>
                      </a:r>
                      <a:endParaRPr lang="ru-RU" sz="14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8 820</a:t>
                      </a:r>
                      <a:endParaRPr lang="ru-RU" sz="1400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00034" y="4143386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всех видов 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71603" y="214296"/>
          <a:ext cx="7344246" cy="1252939"/>
        </p:xfrm>
        <a:graphic>
          <a:graphicData uri="http://schemas.openxmlformats.org/drawingml/2006/table">
            <a:tbl>
              <a:tblPr/>
              <a:tblGrid>
                <a:gridCol w="1015285"/>
                <a:gridCol w="1116242"/>
                <a:gridCol w="1220062"/>
                <a:gridCol w="1220062"/>
                <a:gridCol w="1391004"/>
                <a:gridCol w="1381591"/>
              </a:tblGrid>
              <a:tr h="432048">
                <a:tc gridSpan="6">
                  <a:txBody>
                    <a:bodyPr/>
                    <a:lstStyle/>
                    <a:p>
                      <a:pPr marR="20955" indent="21590"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зарегистрированных </a:t>
                      </a:r>
                      <a:r>
                        <a:rPr lang="ru-RU" sz="14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случаев </a:t>
                      </a:r>
                      <a:r>
                        <a:rPr lang="ru-RU" sz="1400" b="1" u="sng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ИНТЕРНЕТ-МОШЕННИЧЕСТВА</a:t>
                      </a:r>
                      <a:endParaRPr lang="ru-RU" sz="1200" u="sng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20955" indent="21590"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(п. 4 ч. 2 ст. 190 УК РК) в отчетном периоде 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2018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2019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2020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 г.</a:t>
                      </a:r>
                      <a:endParaRPr lang="ru-RU" sz="1200" b="1" kern="1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2022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 г.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>
                          <a:latin typeface="Times New Roman"/>
                          <a:ea typeface="Times New Roman"/>
                          <a:cs typeface="Times New Roman"/>
                        </a:rPr>
                        <a:t>517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7769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kern="100">
                          <a:latin typeface="Times New Roman"/>
                          <a:ea typeface="Times New Roman"/>
                          <a:cs typeface="Times New Roman"/>
                        </a:rPr>
                        <a:t>+1502 %)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14155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en-US" sz="1400" kern="100">
                          <a:latin typeface="Times New Roman"/>
                          <a:ea typeface="Times New Roman"/>
                          <a:cs typeface="Times New Roman"/>
                        </a:rPr>
                        <a:t>(+</a:t>
                      </a:r>
                      <a:r>
                        <a:rPr lang="ru-RU" sz="1400" kern="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kern="100">
                          <a:latin typeface="Times New Roman"/>
                          <a:ea typeface="Times New Roman"/>
                          <a:cs typeface="Times New Roman"/>
                        </a:rPr>
                        <a:t>182 %)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21405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151 %)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kern="100" dirty="0">
                          <a:latin typeface="Times New Roman"/>
                          <a:ea typeface="Times New Roman"/>
                          <a:cs typeface="Times New Roman"/>
                        </a:rPr>
                        <a:t>20569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en-US" sz="1400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400" kern="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kern="100" dirty="0">
                          <a:latin typeface="Times New Roman"/>
                          <a:ea typeface="Times New Roman"/>
                          <a:cs typeface="Times New Roman"/>
                        </a:rPr>
                        <a:t>4 %)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21651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  <a:tab pos="630555" algn="l"/>
                        </a:tabLst>
                      </a:pPr>
                      <a:r>
                        <a:rPr lang="ru-RU" sz="14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(+ 5 %)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1714494"/>
          <a:ext cx="7344820" cy="3161040"/>
        </p:xfrm>
        <a:graphic>
          <a:graphicData uri="http://schemas.openxmlformats.org/drawingml/2006/table">
            <a:tbl>
              <a:tblPr/>
              <a:tblGrid>
                <a:gridCol w="1939768"/>
                <a:gridCol w="866511"/>
                <a:gridCol w="969884"/>
                <a:gridCol w="866511"/>
                <a:gridCol w="969124"/>
                <a:gridCol w="866511"/>
                <a:gridCol w="866511"/>
              </a:tblGrid>
              <a:tr h="59214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Сравнительная характеристика </a:t>
                      </a:r>
                      <a:r>
                        <a:rPr lang="ru-RU" sz="13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суммы ущерба</a:t>
                      </a:r>
                      <a:r>
                        <a:rPr lang="ru-RU" sz="13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, причиненного </a:t>
                      </a:r>
                      <a:r>
                        <a:rPr lang="ru-RU" sz="13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мошенничествами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3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ст. 190 УК РК)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* сумма ущерба приводится в млрд. тенге с сокращением до сотых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3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2018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2019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2020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2021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2022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2023 г.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общая установленная сумма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51,92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61,97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243,32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111,9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110,78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124,16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государству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5,57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(10,72 %)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7,15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(1,85 %)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25,44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(10,27 %)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9,28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(8,3 %)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8,89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(8 %)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11,54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(8,8 %)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юридическим лицам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6,69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(12,88 %)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(23 %)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187,08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(76,88 %)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5,01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(4,46 %)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26,84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(24,22 %)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29,71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 dirty="0">
                          <a:latin typeface="Times New Roman"/>
                          <a:ea typeface="Times New Roman"/>
                          <a:cs typeface="Times New Roman"/>
                        </a:rPr>
                        <a:t>(24,1 %)</a:t>
                      </a:r>
                      <a:endParaRPr lang="ru-RU" sz="1200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физическим лицам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39,64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(76,35 %)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40,52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(65,38 %)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29,79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(12,24 %)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97,6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(87,22 %)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75,05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00">
                          <a:latin typeface="Times New Roman"/>
                          <a:ea typeface="Times New Roman"/>
                          <a:cs typeface="Times New Roman"/>
                        </a:rPr>
                        <a:t>(67,7 %)</a:t>
                      </a:r>
                      <a:endParaRPr lang="ru-RU" sz="1200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82,91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(66,9 %)</a:t>
                      </a:r>
                      <a:endParaRPr lang="ru-RU" sz="1200" b="1" kern="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24" marR="68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571618"/>
            <a:ext cx="1571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Комитет по правовой статистике и специальным учетам Генеральной прокуратуры Республики Казахстан</a:t>
            </a:r>
            <a:endParaRPr lang="ru-RU" sz="1600" b="1" dirty="0"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7170" name="Picture 2" descr="C:\Users\Пользователь\Downloads\77f67a091a771ff5170fa08721e081e2_original.10832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6B8B7"/>
              </a:clrFrom>
              <a:clrTo>
                <a:srgbClr val="B6B8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8"/>
            <a:ext cx="1285852" cy="1283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357158" y="642924"/>
          <a:ext cx="639923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15140" y="2285998"/>
            <a:ext cx="2648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Население: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РК ≈ 20 000 000 чел.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 ≈ 7 000 000 чел. </a:t>
            </a:r>
          </a:p>
        </p:txBody>
      </p:sp>
      <p:pic>
        <p:nvPicPr>
          <p:cNvPr id="5122" name="Picture 2" descr="Насел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85734"/>
            <a:ext cx="2032011" cy="20320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85852" y="142858"/>
            <a:ext cx="433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зарегистрировано преступлений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571472" y="642924"/>
          <a:ext cx="750099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Количество зарегистрированных случаев мошенничеств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3" y="4220170"/>
            <a:ext cx="185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РК только </a:t>
            </a:r>
            <a:r>
              <a:rPr lang="ru-RU" b="1" kern="1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интернет-мошенничества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А ты знал? - Яндекс Дзен кана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9456" y="0"/>
            <a:ext cx="1964544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195486"/>
            <a:ext cx="832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Классические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способы совершения преступления</a:t>
            </a:r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589534"/>
          <a:ext cx="8072494" cy="4059452"/>
        </p:xfrm>
        <a:graphic>
          <a:graphicData uri="http://schemas.openxmlformats.org/drawingml/2006/table">
            <a:tbl>
              <a:tblPr/>
              <a:tblGrid>
                <a:gridCol w="3213322"/>
                <a:gridCol w="4859172"/>
              </a:tblGrid>
              <a:tr h="3368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400" dirty="0">
                          <a:latin typeface="Times New Roman"/>
                          <a:ea typeface="Times New Roman"/>
                        </a:rPr>
                        <a:t>Способы мошенничества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56654" marR="56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400">
                          <a:latin typeface="Times New Roman"/>
                          <a:ea typeface="Times New Roman"/>
                        </a:rPr>
                        <a:t>Описание</a:t>
                      </a:r>
                      <a:endParaRPr lang="ru-RU" sz="1500">
                        <a:latin typeface="Times New Roman"/>
                        <a:ea typeface="Times New Roman"/>
                      </a:endParaRPr>
                    </a:p>
                  </a:txBody>
                  <a:tcPr marL="56654" marR="56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49705"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400" dirty="0" smtClean="0">
                          <a:latin typeface="Times New Roman"/>
                          <a:ea typeface="Times New Roman"/>
                        </a:rPr>
                        <a:t>Мошенничество </a:t>
                      </a:r>
                      <a:r>
                        <a:rPr lang="ru-RU" sz="1500" b="1" kern="1400" dirty="0">
                          <a:latin typeface="Times New Roman"/>
                          <a:ea typeface="Times New Roman"/>
                        </a:rPr>
                        <a:t>с использованием электронной почты и чатов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56654" marR="56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dirty="0" smtClean="0">
                          <a:latin typeface="Times New Roman"/>
                          <a:ea typeface="Times New Roman"/>
                        </a:rPr>
                        <a:t>*Рассылка 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мошеннических писем, выдавая себя за легитимных отправителей.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dirty="0" smtClean="0">
                          <a:latin typeface="Times New Roman"/>
                          <a:ea typeface="Times New Roman"/>
                        </a:rPr>
                        <a:t>*Обман 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жертвы с помощью вымышленных призов, дополнительного дохода или помощи родственника.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dirty="0" smtClean="0">
                          <a:latin typeface="Times New Roman"/>
                          <a:ea typeface="Times New Roman"/>
                        </a:rPr>
                        <a:t>*Подмена 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телефонных номеров.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56654" marR="56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07353"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400" dirty="0" smtClean="0">
                          <a:latin typeface="Times New Roman"/>
                          <a:ea typeface="Times New Roman"/>
                        </a:rPr>
                        <a:t>Мошенничество </a:t>
                      </a:r>
                      <a:r>
                        <a:rPr lang="ru-RU" sz="1500" b="1" kern="1400" dirty="0">
                          <a:latin typeface="Times New Roman"/>
                          <a:ea typeface="Times New Roman"/>
                        </a:rPr>
                        <a:t>в социальных сетях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56654" marR="56654" marT="37770" marB="37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dirty="0" smtClean="0">
                          <a:latin typeface="Times New Roman"/>
                          <a:ea typeface="Times New Roman"/>
                        </a:rPr>
                        <a:t>*Создание 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фальшивых профилей.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dirty="0" smtClean="0">
                          <a:latin typeface="Times New Roman"/>
                          <a:ea typeface="Times New Roman"/>
                        </a:rPr>
                        <a:t>*Обман 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через имитацию личных чувств и дружбы.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dirty="0" smtClean="0">
                          <a:latin typeface="Times New Roman"/>
                          <a:ea typeface="Times New Roman"/>
                        </a:rPr>
                        <a:t>*Сбор 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средств на благотворительные цели с использованием поддельных материалов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56654" marR="56654" marT="37770" marB="37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12112">
                <a:tc>
                  <a:txBody>
                    <a:bodyPr/>
                    <a:lstStyle/>
                    <a:p>
                      <a:pPr indent="-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400" dirty="0" smtClean="0">
                          <a:latin typeface="Times New Roman"/>
                          <a:ea typeface="Times New Roman"/>
                        </a:rPr>
                        <a:t>Мошенничество </a:t>
                      </a:r>
                      <a:r>
                        <a:rPr lang="ru-RU" sz="1500" b="1" kern="1400" dirty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500" b="1" kern="1400" dirty="0" err="1">
                          <a:latin typeface="Times New Roman"/>
                          <a:ea typeface="Times New Roman"/>
                        </a:rPr>
                        <a:t>интернет-досках</a:t>
                      </a:r>
                      <a:r>
                        <a:rPr lang="ru-RU" sz="1500" b="1" kern="1400" dirty="0">
                          <a:latin typeface="Times New Roman"/>
                          <a:ea typeface="Times New Roman"/>
                        </a:rPr>
                        <a:t> объявлений</a:t>
                      </a:r>
                      <a:endParaRPr lang="ru-RU" sz="1500" b="1" dirty="0">
                        <a:latin typeface="Times New Roman"/>
                        <a:ea typeface="Times New Roman"/>
                      </a:endParaRPr>
                    </a:p>
                  </a:txBody>
                  <a:tcPr marL="56654" marR="56654" marT="37770" marB="37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dirty="0" smtClean="0">
                          <a:latin typeface="Times New Roman"/>
                          <a:ea typeface="Times New Roman"/>
                        </a:rPr>
                        <a:t>*Использование 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платформ объявлений для обмана.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  <a:p>
                      <a:pPr indent="2038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400" smtClean="0">
                          <a:latin typeface="Times New Roman"/>
                          <a:ea typeface="Times New Roman"/>
                        </a:rPr>
                        <a:t>*Эффективность </a:t>
                      </a:r>
                      <a:r>
                        <a:rPr lang="ru-RU" sz="1500" kern="1400" dirty="0" err="1">
                          <a:latin typeface="Times New Roman"/>
                          <a:ea typeface="Times New Roman"/>
                        </a:rPr>
                        <a:t>интернет-досок</a:t>
                      </a:r>
                      <a:r>
                        <a:rPr lang="ru-RU" sz="1500" kern="1400" dirty="0">
                          <a:latin typeface="Times New Roman"/>
                          <a:ea typeface="Times New Roman"/>
                        </a:rPr>
                        <a:t> по сравнению с традиционными рекламными материалами.</a:t>
                      </a:r>
                      <a:endParaRPr lang="ru-RU" sz="1500" dirty="0">
                        <a:latin typeface="Times New Roman"/>
                        <a:ea typeface="Times New Roman"/>
                      </a:endParaRPr>
                    </a:p>
                  </a:txBody>
                  <a:tcPr marL="56654" marR="56654" marT="37770" marB="37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8" name="AutoShape 2" descr="А Ты знал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2859"/>
          <a:ext cx="8715435" cy="4844600"/>
        </p:xfrm>
        <a:graphic>
          <a:graphicData uri="http://schemas.openxmlformats.org/drawingml/2006/table">
            <a:tbl>
              <a:tblPr/>
              <a:tblGrid>
                <a:gridCol w="857256"/>
                <a:gridCol w="1857388"/>
                <a:gridCol w="1857388"/>
                <a:gridCol w="1928826"/>
                <a:gridCol w="2214577"/>
              </a:tblGrid>
              <a:tr h="2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Фишинг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Phishing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Вишинг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Vishing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Кардинг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Carding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Фарминг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00" b="1" dirty="0" err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Pharming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Мошенничество, осуществляемое через электронные коммуникации, такие как электронная почта, SMS или мгновенные сообщения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Мошенничество, осуществляемое через телефонные звонки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Мошенничество, направленное на тех, кто использует свои банковские карты для покупок товаров и услуг через Интернет на различных сайтах и торговых площадках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Мошенничество, при котором пользователь перенаправляется на ложный сайт, который выглядит почти так же, как и сайт банка или другой организации, с целью обмана и получения личной информации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Отправка фальшивых сообщений, выдающих себя за легитимные организации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Звонки, в которых злоумышленники выдают себя за представителей банков, компаний или других организаций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данных с </a:t>
                      </a:r>
                      <a:r>
                        <a:rPr lang="ru-RU" sz="1000" i="0" dirty="0" err="1">
                          <a:latin typeface="Times New Roman"/>
                          <a:ea typeface="Times New Roman"/>
                          <a:cs typeface="Times New Roman"/>
                        </a:rPr>
                        <a:t>веб-сайтов</a:t>
                      </a: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i="0" dirty="0" err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 помощью специализированных приложений, скрытых на 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сайтах.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>
                          <a:latin typeface="Times New Roman"/>
                          <a:ea typeface="Times New Roman"/>
                          <a:cs typeface="Times New Roman"/>
                        </a:rPr>
                        <a:t>Перенаправление пользователя на ложный сайт, который может быть создан специально для этой цели или использован существующий сайт с вредоносными изменениями.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>
                          <a:latin typeface="Times New Roman"/>
                          <a:ea typeface="Times New Roman"/>
                          <a:cs typeface="Times New Roman"/>
                        </a:rPr>
                        <a:t>Получение личных данных, таких как пароли, номера кредитных карт или социальные страховые номера.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личных данных или финансовой информации от жертвы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конфиденциальной информации о банковских картах, такой как номер карты, имя, фамилия и CVV-код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>
                          <a:latin typeface="Times New Roman"/>
                          <a:ea typeface="Times New Roman"/>
                          <a:cs typeface="Times New Roman"/>
                        </a:rPr>
                        <a:t>Получение личной информации или финансовых данных путем обмана и перехвата трафика между пользователем и сайтом.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>
                          <a:latin typeface="Times New Roman"/>
                          <a:ea typeface="Times New Roman"/>
                          <a:cs typeface="Times New Roman"/>
                        </a:rPr>
                        <a:t>Отправка фальшивых электронных писем от банков с просьбой войти на фальшивый веб-сайт и ввести личные данные.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>
                          <a:latin typeface="Times New Roman"/>
                          <a:ea typeface="Times New Roman"/>
                          <a:cs typeface="Times New Roman"/>
                        </a:rPr>
                        <a:t>Телефонные звонки от недобросовестных "сотрудников" банка с вопросами о теневой деятельности на счетах, с целью получения личной информации.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>
                          <a:latin typeface="Times New Roman"/>
                          <a:ea typeface="Times New Roman"/>
                          <a:cs typeface="Times New Roman"/>
                        </a:rPr>
                        <a:t>Получение данных с веб-сайтов с помощью специализированных приложений, установленных на сайтах, или использование скиммеров на банкоматах и POS-терминалах.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Перенаправление пользователя на ложный сайт путем изменения DNS-записей, использование вредоносных программ или </a:t>
                      </a:r>
                      <a:r>
                        <a:rPr lang="ru-RU" sz="1000" i="0" dirty="0" err="1">
                          <a:latin typeface="Times New Roman"/>
                          <a:ea typeface="Times New Roman"/>
                          <a:cs typeface="Times New Roman"/>
                        </a:rPr>
                        <a:t>эксплойтов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Times New Roman"/>
                          <a:cs typeface="Times New Roman"/>
                        </a:rPr>
                        <a:t>Защитные </a:t>
                      </a:r>
                      <a:endParaRPr lang="ru-RU" sz="10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меры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Игнорирование сомнительных предложений, проверка URL-адресов, использование безопасных паролей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Не предоставление личной информации по телефону, проверка легитимности звонящего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виртуальных карт для </a:t>
                      </a:r>
                      <a:r>
                        <a:rPr lang="ru-RU" sz="1000" i="0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онлайн-покупок</a:t>
                      </a: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, защита устройств от вредоносных программ</a:t>
                      </a:r>
                      <a:r>
                        <a:rPr lang="ru-RU" sz="10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i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0" dirty="0">
                          <a:latin typeface="Times New Roman"/>
                          <a:ea typeface="Times New Roman"/>
                          <a:cs typeface="Times New Roman"/>
                        </a:rPr>
                        <a:t>Проверка URL-адресов, использование безопасных соединений (HTTPS), обновление программного обеспечения, использование антивирусных программ и брандмауэров.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1" marR="245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1962</Words>
  <Application>Microsoft Office PowerPoint</Application>
  <PresentationFormat>Экран (16:9)</PresentationFormat>
  <Paragraphs>337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Рабочее место по восстановлению устройств</vt:lpstr>
      <vt:lpstr>Рабочее место по извлечению данных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Пользователь</cp:lastModifiedBy>
  <cp:revision>144</cp:revision>
  <dcterms:created xsi:type="dcterms:W3CDTF">2022-12-06T12:41:13Z</dcterms:created>
  <dcterms:modified xsi:type="dcterms:W3CDTF">2024-03-11T05:50:13Z</dcterms:modified>
</cp:coreProperties>
</file>