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F7B51"/>
              </a:solidFill>
              <a:prstDash val="solid"/>
              <a:round/>
            </a:ln>
          </a:left>
          <a:right>
            <a:ln w="12700" cap="flat">
              <a:solidFill>
                <a:srgbClr val="AF7B51"/>
              </a:solidFill>
              <a:prstDash val="solid"/>
              <a:round/>
            </a:ln>
          </a:right>
          <a:top>
            <a:ln w="12700" cap="flat">
              <a:solidFill>
                <a:srgbClr val="AF7B51"/>
              </a:solidFill>
              <a:prstDash val="solid"/>
              <a:round/>
            </a:ln>
          </a:top>
          <a:bottom>
            <a:ln w="12700" cap="flat">
              <a:solidFill>
                <a:srgbClr val="AF7B51"/>
              </a:solidFill>
              <a:prstDash val="solid"/>
              <a:round/>
            </a:ln>
          </a:bottom>
          <a:insideH>
            <a:ln w="12700" cap="flat">
              <a:solidFill>
                <a:srgbClr val="AF7B51"/>
              </a:solidFill>
              <a:prstDash val="solid"/>
              <a:round/>
            </a:ln>
          </a:insideH>
          <a:insideV>
            <a:ln w="12700" cap="flat">
              <a:solidFill>
                <a:srgbClr val="AF7B51"/>
              </a:solidFill>
              <a:prstDash val="solid"/>
              <a:round/>
            </a:ln>
          </a:insideV>
        </a:tcBdr>
        <a:fill>
          <a:solidFill>
            <a:srgbClr val="CAD6D3"/>
          </a:solidFill>
        </a:fill>
      </a:tcStyle>
    </a:wholeTbl>
    <a:band2H>
      <a:tcTxStyle/>
      <a:tcStyle>
        <a:tcBdr/>
        <a:fill>
          <a:solidFill>
            <a:srgbClr val="E6EBEA"/>
          </a:solidFill>
        </a:fill>
      </a:tcStyle>
    </a:band2H>
    <a:firstCol>
      <a:tcTxStyle b="on" i="off">
        <a:fontRef idx="major">
          <a:srgbClr val="AF7B51"/>
        </a:fontRef>
        <a:srgbClr val="AF7B51"/>
      </a:tcTxStyle>
      <a:tcStyle>
        <a:tcBdr>
          <a:left>
            <a:ln w="12700" cap="flat">
              <a:solidFill>
                <a:srgbClr val="AF7B51"/>
              </a:solidFill>
              <a:prstDash val="solid"/>
              <a:round/>
            </a:ln>
          </a:left>
          <a:right>
            <a:ln w="12700" cap="flat">
              <a:solidFill>
                <a:srgbClr val="AF7B51"/>
              </a:solidFill>
              <a:prstDash val="solid"/>
              <a:round/>
            </a:ln>
          </a:right>
          <a:top>
            <a:ln w="12700" cap="flat">
              <a:solidFill>
                <a:srgbClr val="AF7B51"/>
              </a:solidFill>
              <a:prstDash val="solid"/>
              <a:round/>
            </a:ln>
          </a:top>
          <a:bottom>
            <a:ln w="12700" cap="flat">
              <a:solidFill>
                <a:srgbClr val="AF7B51"/>
              </a:solidFill>
              <a:prstDash val="solid"/>
              <a:round/>
            </a:ln>
          </a:bottom>
          <a:insideH>
            <a:ln w="12700" cap="flat">
              <a:solidFill>
                <a:srgbClr val="AF7B51"/>
              </a:solidFill>
              <a:prstDash val="solid"/>
              <a:round/>
            </a:ln>
          </a:insideH>
          <a:insideV>
            <a:ln w="12700" cap="flat">
              <a:solidFill>
                <a:srgbClr val="AF7B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AF7B51"/>
        </a:fontRef>
        <a:srgbClr val="AF7B51"/>
      </a:tcTxStyle>
      <a:tcStyle>
        <a:tcBdr>
          <a:left>
            <a:ln w="12700" cap="flat">
              <a:solidFill>
                <a:srgbClr val="AF7B51"/>
              </a:solidFill>
              <a:prstDash val="solid"/>
              <a:round/>
            </a:ln>
          </a:left>
          <a:right>
            <a:ln w="12700" cap="flat">
              <a:solidFill>
                <a:srgbClr val="AF7B51"/>
              </a:solidFill>
              <a:prstDash val="solid"/>
              <a:round/>
            </a:ln>
          </a:right>
          <a:top>
            <a:ln w="38100" cap="flat">
              <a:solidFill>
                <a:srgbClr val="AF7B51"/>
              </a:solidFill>
              <a:prstDash val="solid"/>
              <a:round/>
            </a:ln>
          </a:top>
          <a:bottom>
            <a:ln w="12700" cap="flat">
              <a:solidFill>
                <a:srgbClr val="AF7B51"/>
              </a:solidFill>
              <a:prstDash val="solid"/>
              <a:round/>
            </a:ln>
          </a:bottom>
          <a:insideH>
            <a:ln w="12700" cap="flat">
              <a:solidFill>
                <a:srgbClr val="AF7B51"/>
              </a:solidFill>
              <a:prstDash val="solid"/>
              <a:round/>
            </a:ln>
          </a:insideH>
          <a:insideV>
            <a:ln w="12700" cap="flat">
              <a:solidFill>
                <a:srgbClr val="AF7B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AF7B51"/>
        </a:fontRef>
        <a:srgbClr val="AF7B51"/>
      </a:tcTxStyle>
      <a:tcStyle>
        <a:tcBdr>
          <a:left>
            <a:ln w="12700" cap="flat">
              <a:solidFill>
                <a:srgbClr val="AF7B51"/>
              </a:solidFill>
              <a:prstDash val="solid"/>
              <a:round/>
            </a:ln>
          </a:left>
          <a:right>
            <a:ln w="12700" cap="flat">
              <a:solidFill>
                <a:srgbClr val="AF7B51"/>
              </a:solidFill>
              <a:prstDash val="solid"/>
              <a:round/>
            </a:ln>
          </a:right>
          <a:top>
            <a:ln w="12700" cap="flat">
              <a:solidFill>
                <a:srgbClr val="AF7B51"/>
              </a:solidFill>
              <a:prstDash val="solid"/>
              <a:round/>
            </a:ln>
          </a:top>
          <a:bottom>
            <a:ln w="38100" cap="flat">
              <a:solidFill>
                <a:srgbClr val="AF7B51"/>
              </a:solidFill>
              <a:prstDash val="solid"/>
              <a:round/>
            </a:ln>
          </a:bottom>
          <a:insideH>
            <a:ln w="12700" cap="flat">
              <a:solidFill>
                <a:srgbClr val="AF7B51"/>
              </a:solidFill>
              <a:prstDash val="solid"/>
              <a:round/>
            </a:ln>
          </a:insideH>
          <a:insideV>
            <a:ln w="12700" cap="flat">
              <a:solidFill>
                <a:srgbClr val="AF7B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D3"/>
          </a:solidFill>
        </a:fill>
      </a:tcStyle>
    </a:wholeTbl>
    <a:band2H>
      <a:tcTxStyle/>
      <a:tcStyle>
        <a:tcBdr/>
        <a:fill>
          <a:solidFill>
            <a:srgbClr val="E6EB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FB"/>
          </a:solidFill>
        </a:fill>
      </a:tcStyle>
    </a:wholeTbl>
    <a:band2H>
      <a:tcTxStyle/>
      <a:tcStyle>
        <a:tcBdr/>
        <a:fill>
          <a:solidFill>
            <a:srgbClr val="E7F1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5F0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5" name="Google Shape;11;p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" name="Google Shape;12;p2"/>
          <p:cNvSpPr/>
          <p:nvPr/>
        </p:nvSpPr>
        <p:spPr>
          <a:xfrm rot="10800000">
            <a:off x="5058905" y="0"/>
            <a:ext cx="4085102" cy="20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" name="Google Shape;13;p2"/>
          <p:cNvSpPr/>
          <p:nvPr/>
        </p:nvSpPr>
        <p:spPr>
          <a:xfrm>
            <a:off x="20327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21" name="Google Shape;14;p2"/>
          <p:cNvGrpSpPr/>
          <p:nvPr/>
        </p:nvGrpSpPr>
        <p:grpSpPr>
          <a:xfrm>
            <a:off x="255197" y="590"/>
            <a:ext cx="2250368" cy="1044305"/>
            <a:chOff x="-1" y="0"/>
            <a:chExt cx="2250366" cy="1044303"/>
          </a:xfrm>
        </p:grpSpPr>
        <p:sp>
          <p:nvSpPr>
            <p:cNvPr id="18" name="Google Shape;15;p2"/>
            <p:cNvSpPr/>
            <p:nvPr/>
          </p:nvSpPr>
          <p:spPr>
            <a:xfrm>
              <a:off x="50886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" name="Google Shape;16;p2"/>
            <p:cNvSpPr/>
            <p:nvPr/>
          </p:nvSpPr>
          <p:spPr>
            <a:xfrm>
              <a:off x="254431" y="-2"/>
              <a:ext cx="1741503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" name="Google Shape;17;p2"/>
            <p:cNvSpPr/>
            <p:nvPr/>
          </p:nvSpPr>
          <p:spPr>
            <a:xfrm>
              <a:off x="-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25" name="Google Shape;18;p2"/>
          <p:cNvGrpSpPr/>
          <p:nvPr/>
        </p:nvGrpSpPr>
        <p:grpSpPr>
          <a:xfrm>
            <a:off x="905392" y="590"/>
            <a:ext cx="2250368" cy="1044305"/>
            <a:chOff x="0" y="0"/>
            <a:chExt cx="2250366" cy="1044303"/>
          </a:xfrm>
        </p:grpSpPr>
        <p:sp>
          <p:nvSpPr>
            <p:cNvPr id="22" name="Google Shape;19;p2"/>
            <p:cNvSpPr/>
            <p:nvPr/>
          </p:nvSpPr>
          <p:spPr>
            <a:xfrm>
              <a:off x="50886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3" name="Google Shape;20;p2"/>
            <p:cNvSpPr/>
            <p:nvPr/>
          </p:nvSpPr>
          <p:spPr>
            <a:xfrm>
              <a:off x="254430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4" name="Google Shape;21;p2"/>
            <p:cNvSpPr/>
            <p:nvPr/>
          </p:nvSpPr>
          <p:spPr>
            <a:xfrm>
              <a:off x="-1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29" name="Google Shape;22;p2"/>
          <p:cNvGrpSpPr/>
          <p:nvPr/>
        </p:nvGrpSpPr>
        <p:grpSpPr>
          <a:xfrm>
            <a:off x="7057466" y="5086"/>
            <a:ext cx="1851283" cy="752113"/>
            <a:chOff x="0" y="0"/>
            <a:chExt cx="1851282" cy="752112"/>
          </a:xfrm>
        </p:grpSpPr>
        <p:sp>
          <p:nvSpPr>
            <p:cNvPr id="26" name="Google Shape;23;p2"/>
            <p:cNvSpPr/>
            <p:nvPr/>
          </p:nvSpPr>
          <p:spPr>
            <a:xfrm>
              <a:off x="602039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7" name="Google Shape;24;p2"/>
            <p:cNvSpPr/>
            <p:nvPr/>
          </p:nvSpPr>
          <p:spPr>
            <a:xfrm>
              <a:off x="301019" y="-1"/>
              <a:ext cx="1249243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8" name="Google Shape;25;p2"/>
            <p:cNvSpPr/>
            <p:nvPr/>
          </p:nvSpPr>
          <p:spPr>
            <a:xfrm>
              <a:off x="-1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33" name="Google Shape;26;p2"/>
          <p:cNvGrpSpPr/>
          <p:nvPr/>
        </p:nvGrpSpPr>
        <p:grpSpPr>
          <a:xfrm>
            <a:off x="6553030" y="4217850"/>
            <a:ext cx="2389069" cy="925741"/>
            <a:chOff x="-1" y="0"/>
            <a:chExt cx="2389068" cy="925739"/>
          </a:xfrm>
        </p:grpSpPr>
        <p:sp>
          <p:nvSpPr>
            <p:cNvPr id="30" name="Google Shape;27;p2"/>
            <p:cNvSpPr/>
            <p:nvPr/>
          </p:nvSpPr>
          <p:spPr>
            <a:xfrm>
              <a:off x="776928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" name="Google Shape;28;p2"/>
            <p:cNvSpPr/>
            <p:nvPr/>
          </p:nvSpPr>
          <p:spPr>
            <a:xfrm>
              <a:off x="388463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2" name="Google Shape;29;p2"/>
            <p:cNvSpPr/>
            <p:nvPr/>
          </p:nvSpPr>
          <p:spPr>
            <a:xfrm>
              <a:off x="-1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37" name="Google Shape;30;p2"/>
          <p:cNvGrpSpPr/>
          <p:nvPr/>
        </p:nvGrpSpPr>
        <p:grpSpPr>
          <a:xfrm>
            <a:off x="199147" y="4055651"/>
            <a:ext cx="2795417" cy="1083312"/>
            <a:chOff x="-1" y="-1"/>
            <a:chExt cx="2795416" cy="1083311"/>
          </a:xfrm>
        </p:grpSpPr>
        <p:sp>
          <p:nvSpPr>
            <p:cNvPr id="34" name="Google Shape;31;p2"/>
            <p:cNvSpPr/>
            <p:nvPr/>
          </p:nvSpPr>
          <p:spPr>
            <a:xfrm>
              <a:off x="909072" y="-2"/>
              <a:ext cx="1886344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5" name="Google Shape;32;p2"/>
            <p:cNvSpPr/>
            <p:nvPr/>
          </p:nvSpPr>
          <p:spPr>
            <a:xfrm>
              <a:off x="454536" y="-2"/>
              <a:ext cx="1886343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6" name="Google Shape;33;p2"/>
            <p:cNvSpPr/>
            <p:nvPr/>
          </p:nvSpPr>
          <p:spPr>
            <a:xfrm>
              <a:off x="-2" y="-2"/>
              <a:ext cx="1886345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58703" y="1822831"/>
            <a:ext cx="5361300" cy="1448103"/>
          </a:xfrm>
          <a:prstGeom prst="rect">
            <a:avLst/>
          </a:prstGeom>
        </p:spPr>
        <p:txBody>
          <a:bodyPr anchor="ctr"/>
          <a:lstStyle>
            <a:lvl1pPr algn="ctr">
              <a:defRPr sz="38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58698" y="3413157"/>
            <a:ext cx="5361302" cy="522602"/>
          </a:xfrm>
          <a:prstGeom prst="rect">
            <a:avLst/>
          </a:prstGeom>
        </p:spPr>
        <p:txBody>
          <a:bodyPr/>
          <a:lstStyle>
            <a:lvl1pPr marL="165100" indent="-19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10;p11"/>
          <p:cNvSpPr/>
          <p:nvPr/>
        </p:nvSpPr>
        <p:spPr>
          <a:xfrm flipH="1">
            <a:off x="5569198" y="2834075"/>
            <a:ext cx="3574802" cy="230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51" name="Google Shape;111;p11"/>
          <p:cNvGrpSpPr/>
          <p:nvPr/>
        </p:nvGrpSpPr>
        <p:grpSpPr>
          <a:xfrm>
            <a:off x="5959221" y="4119575"/>
            <a:ext cx="2520954" cy="1024169"/>
            <a:chOff x="0" y="-1"/>
            <a:chExt cx="2520952" cy="1024168"/>
          </a:xfrm>
        </p:grpSpPr>
        <p:sp>
          <p:nvSpPr>
            <p:cNvPr id="148" name="Google Shape;112;p11"/>
            <p:cNvSpPr/>
            <p:nvPr/>
          </p:nvSpPr>
          <p:spPr>
            <a:xfrm>
              <a:off x="819816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9" name="Google Shape;113;p11"/>
            <p:cNvSpPr/>
            <p:nvPr/>
          </p:nvSpPr>
          <p:spPr>
            <a:xfrm>
              <a:off x="409908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0" name="Google Shape;114;p11"/>
            <p:cNvSpPr/>
            <p:nvPr/>
          </p:nvSpPr>
          <p:spPr>
            <a:xfrm>
              <a:off x="-1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155" name="Google Shape;115;p11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152" name="Google Shape;116;p11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3" name="Google Shape;117;p11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4" name="Google Shape;118;p11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56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1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1" cy="6411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8;p3"/>
          <p:cNvSpPr/>
          <p:nvPr/>
        </p:nvSpPr>
        <p:spPr>
          <a:xfrm flipH="1">
            <a:off x="4757099" y="2309398"/>
            <a:ext cx="4386902" cy="283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51" name="Google Shape;39;p3"/>
          <p:cNvGrpSpPr/>
          <p:nvPr/>
        </p:nvGrpSpPr>
        <p:grpSpPr>
          <a:xfrm>
            <a:off x="5594191" y="3961112"/>
            <a:ext cx="2910146" cy="1182345"/>
            <a:chOff x="0" y="-1"/>
            <a:chExt cx="2910145" cy="1182343"/>
          </a:xfrm>
        </p:grpSpPr>
        <p:sp>
          <p:nvSpPr>
            <p:cNvPr id="48" name="Google Shape;40;p3"/>
            <p:cNvSpPr/>
            <p:nvPr/>
          </p:nvSpPr>
          <p:spPr>
            <a:xfrm>
              <a:off x="946382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9" name="Google Shape;41;p3"/>
            <p:cNvSpPr/>
            <p:nvPr/>
          </p:nvSpPr>
          <p:spPr>
            <a:xfrm>
              <a:off x="473191" y="-2"/>
              <a:ext cx="1963763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" name="Google Shape;42;p3"/>
            <p:cNvSpPr/>
            <p:nvPr/>
          </p:nvSpPr>
          <p:spPr>
            <a:xfrm>
              <a:off x="-1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55" name="Google Shape;43;p3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52" name="Google Shape;44;p3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" name="Google Shape;45;p3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4" name="Google Shape;46;p3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88682" y="1746100"/>
            <a:ext cx="5377502" cy="164610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233A44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Google Shape;62;p5"/>
          <p:cNvSpPr txBox="1">
            <a:spLocks noGrp="1"/>
          </p:cNvSpPr>
          <p:nvPr>
            <p:ph type="body" sz="quarter" idx="21"/>
          </p:nvPr>
        </p:nvSpPr>
        <p:spPr>
          <a:xfrm>
            <a:off x="4638674" y="1990725"/>
            <a:ext cx="3686101" cy="244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71;p7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2" name="Google Shape;72;p7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3" name="Google Shape;73;p7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8"/>
            <a:ext cx="3709202" cy="211980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78;p8"/>
          <p:cNvSpPr/>
          <p:nvPr/>
        </p:nvSpPr>
        <p:spPr>
          <a:xfrm>
            <a:off x="-1" y="2823143"/>
            <a:ext cx="7369201" cy="2316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" name="Google Shape;79;p8"/>
          <p:cNvSpPr/>
          <p:nvPr/>
        </p:nvSpPr>
        <p:spPr>
          <a:xfrm flipH="1">
            <a:off x="3583208" y="1554113"/>
            <a:ext cx="5560504" cy="358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08" name="Google Shape;80;p8"/>
          <p:cNvGrpSpPr/>
          <p:nvPr/>
        </p:nvGrpSpPr>
        <p:grpSpPr>
          <a:xfrm>
            <a:off x="255990" y="-121"/>
            <a:ext cx="2251350" cy="1043413"/>
            <a:chOff x="0" y="-1"/>
            <a:chExt cx="2251348" cy="1043411"/>
          </a:xfrm>
        </p:grpSpPr>
        <p:sp>
          <p:nvSpPr>
            <p:cNvPr id="105" name="Google Shape;81;p8"/>
            <p:cNvSpPr/>
            <p:nvPr/>
          </p:nvSpPr>
          <p:spPr>
            <a:xfrm>
              <a:off x="510092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06" name="Google Shape;82;p8"/>
            <p:cNvSpPr/>
            <p:nvPr/>
          </p:nvSpPr>
          <p:spPr>
            <a:xfrm>
              <a:off x="255045" y="-2"/>
              <a:ext cx="1741258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07" name="Google Shape;83;p8"/>
            <p:cNvSpPr/>
            <p:nvPr/>
          </p:nvSpPr>
          <p:spPr>
            <a:xfrm>
              <a:off x="-1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09" name="Google Shape;84;p8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13" name="Google Shape;85;p8"/>
          <p:cNvGrpSpPr/>
          <p:nvPr/>
        </p:nvGrpSpPr>
        <p:grpSpPr>
          <a:xfrm>
            <a:off x="34932" y="4522125"/>
            <a:ext cx="1593309" cy="617075"/>
            <a:chOff x="0" y="0"/>
            <a:chExt cx="1593308" cy="617074"/>
          </a:xfrm>
        </p:grpSpPr>
        <p:sp>
          <p:nvSpPr>
            <p:cNvPr id="110" name="Google Shape;86;p8"/>
            <p:cNvSpPr/>
            <p:nvPr/>
          </p:nvSpPr>
          <p:spPr>
            <a:xfrm>
              <a:off x="518145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1" name="Google Shape;87;p8"/>
            <p:cNvSpPr/>
            <p:nvPr/>
          </p:nvSpPr>
          <p:spPr>
            <a:xfrm>
              <a:off x="259072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2" name="Google Shape;88;p8"/>
            <p:cNvSpPr/>
            <p:nvPr/>
          </p:nvSpPr>
          <p:spPr>
            <a:xfrm>
              <a:off x="-1" y="-1"/>
              <a:ext cx="1075164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117" name="Google Shape;89;p8"/>
          <p:cNvGrpSpPr/>
          <p:nvPr/>
        </p:nvGrpSpPr>
        <p:grpSpPr>
          <a:xfrm>
            <a:off x="5886353" y="1243"/>
            <a:ext cx="3257456" cy="1261515"/>
            <a:chOff x="0" y="0"/>
            <a:chExt cx="3257455" cy="1261514"/>
          </a:xfrm>
        </p:grpSpPr>
        <p:sp>
          <p:nvSpPr>
            <p:cNvPr id="114" name="Google Shape;90;p8"/>
            <p:cNvSpPr/>
            <p:nvPr/>
          </p:nvSpPr>
          <p:spPr>
            <a:xfrm>
              <a:off x="1059328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5" name="Google Shape;91;p8"/>
            <p:cNvSpPr/>
            <p:nvPr/>
          </p:nvSpPr>
          <p:spPr>
            <a:xfrm>
              <a:off x="529664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6" name="Google Shape;92;p8"/>
            <p:cNvSpPr/>
            <p:nvPr/>
          </p:nvSpPr>
          <p:spPr>
            <a:xfrm>
              <a:off x="-1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93927" y="1301144"/>
            <a:ext cx="6366904" cy="2539203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1" cy="70500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19150" y="1550700"/>
            <a:ext cx="5859901" cy="393602"/>
          </a:xfrm>
          <a:prstGeom prst="rect">
            <a:avLst/>
          </a:prstGeom>
        </p:spPr>
        <p:txBody>
          <a:bodyPr/>
          <a:lstStyle>
            <a:lvl1pPr marL="165100" indent="-19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Google Shape;101;p9"/>
          <p:cNvSpPr txBox="1">
            <a:spLocks noGrp="1"/>
          </p:cNvSpPr>
          <p:nvPr>
            <p:ph type="body" sz="half" idx="21"/>
          </p:nvPr>
        </p:nvSpPr>
        <p:spPr>
          <a:xfrm>
            <a:off x="819149" y="2467049"/>
            <a:ext cx="5859903" cy="2095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04;p10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7" name="Google Shape;105;p10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8" name="Google Shape;106;p10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8025" y="4163500"/>
            <a:ext cx="7415101" cy="605102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6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" name="Google Shape;66;p6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" name="Google Shape;67;p6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02623" y="4572844"/>
            <a:ext cx="336812" cy="335249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lvl1pPr algn="r">
              <a:defRPr sz="1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1pPr>
      <a:lvl2pPr marL="968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2pPr>
      <a:lvl3pPr marL="1425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3pPr>
      <a:lvl4pPr marL="1883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4pPr>
      <a:lvl5pPr marL="23402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5pPr>
      <a:lvl6pPr marL="27974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6pPr>
      <a:lvl7pPr marL="3254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7pPr>
      <a:lvl8pPr marL="3711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8pPr>
      <a:lvl9pPr marL="4169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ЛЕКЦИЯ…"/>
          <p:cNvSpPr txBox="1">
            <a:spLocks noGrp="1"/>
          </p:cNvSpPr>
          <p:nvPr>
            <p:ph type="body" sz="half" idx="1"/>
          </p:nvPr>
        </p:nvSpPr>
        <p:spPr>
          <a:xfrm>
            <a:off x="819150" y="816200"/>
            <a:ext cx="7505701" cy="2448001"/>
          </a:xfrm>
          <a:prstGeom prst="rect">
            <a:avLst/>
          </a:prstGeom>
        </p:spPr>
        <p:txBody>
          <a:bodyPr/>
          <a:lstStyle/>
          <a:p>
            <a:pPr marL="0" indent="0" algn="ctr" defTabSz="649223">
              <a:buSzTx/>
              <a:buNone/>
              <a:defRPr sz="19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ЛЕКЦИЯ</a:t>
            </a:r>
          </a:p>
          <a:p>
            <a:pPr marL="0" indent="0" algn="ctr" defTabSz="649223">
              <a:buSzTx/>
              <a:buNone/>
              <a:defRPr sz="1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 режиме видео-конференц-связи</a:t>
            </a:r>
          </a:p>
          <a:p>
            <a:pPr marL="0" indent="0" algn="ctr" defTabSz="649223">
              <a:buSzTx/>
              <a:buNone/>
              <a:defRPr sz="1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по предмету:  «Юридическая психология».</a:t>
            </a:r>
          </a:p>
          <a:p>
            <a:pPr marL="0" indent="0" algn="ctr" defTabSz="649223">
              <a:lnSpc>
                <a:spcPct val="100000"/>
              </a:lnSpc>
              <a:buSzTx/>
              <a:buNone/>
              <a:defRPr sz="19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Тема: «Профессионально-психологическая подготовка следователей при расследований преступлений против личности»</a:t>
            </a:r>
          </a:p>
          <a:p>
            <a:pPr marL="0" indent="0" algn="ctr" defTabSz="649223">
              <a:lnSpc>
                <a:spcPct val="100000"/>
              </a:lnSpc>
              <a:buSzTx/>
              <a:buNone/>
              <a:defRPr sz="19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 </a:t>
            </a:r>
            <a:r>
              <a:rPr sz="1400"/>
              <a:t>для курсантов 4-курса Карагандинской Академии МВД Республики Казахстан имени Баримбека Бейсенова</a:t>
            </a:r>
          </a:p>
        </p:txBody>
      </p:sp>
      <p:pic>
        <p:nvPicPr>
          <p:cNvPr id="175" name="Google Shape;131;p13" descr="Google Shape;13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451" y="238391"/>
            <a:ext cx="1435875" cy="1503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3429" y="223287"/>
            <a:ext cx="979924" cy="175014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лектор: преподаватель кафедры…"/>
          <p:cNvSpPr txBox="1"/>
          <p:nvPr/>
        </p:nvSpPr>
        <p:spPr>
          <a:xfrm>
            <a:off x="6077560" y="3511048"/>
            <a:ext cx="2575968" cy="113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лектор: преподаватель кафедры</a:t>
            </a:r>
          </a:p>
          <a:p>
            <a:pPr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общественно-политических дисциплин</a:t>
            </a:r>
            <a:br/>
            <a:r>
              <a:t> и психологии Академии МВД КР, </a:t>
            </a:r>
            <a:br/>
            <a:r>
              <a:t>капитан милиции </a:t>
            </a:r>
          </a:p>
          <a:p>
            <a:pPr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кандидат психологических наук</a:t>
            </a:r>
          </a:p>
          <a:p>
            <a:pPr>
              <a:def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Зайырбекова А.А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87;p22"/>
          <p:cNvSpPr txBox="1">
            <a:spLocks noGrp="1"/>
          </p:cNvSpPr>
          <p:nvPr>
            <p:ph type="body" sz="half" idx="1"/>
          </p:nvPr>
        </p:nvSpPr>
        <p:spPr>
          <a:xfrm>
            <a:off x="634917" y="1865644"/>
            <a:ext cx="7874166" cy="1976310"/>
          </a:xfrm>
          <a:prstGeom prst="rect">
            <a:avLst/>
          </a:prstGeom>
        </p:spPr>
        <p:txBody>
          <a:bodyPr/>
          <a:lstStyle/>
          <a:p>
            <a:pPr marL="365758" indent="-365758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Эффект непреднамеренного внушения. </a:t>
            </a:r>
          </a:p>
          <a:p>
            <a:pPr marL="365758" indent="-365758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Эффект дезинформации. </a:t>
            </a:r>
          </a:p>
          <a:p>
            <a:pPr marL="365758" indent="-365758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Ложное опознание.</a:t>
            </a:r>
          </a:p>
          <a:p>
            <a:pPr marL="365758" indent="-365758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Безразличное отношение, нерешительность.</a:t>
            </a:r>
          </a:p>
        </p:txBody>
      </p:sp>
      <p:sp>
        <p:nvSpPr>
          <p:cNvPr id="212" name="Google Shape;188;p22"/>
          <p:cNvSpPr txBox="1">
            <a:spLocks noGrp="1"/>
          </p:cNvSpPr>
          <p:nvPr>
            <p:ph type="title"/>
          </p:nvPr>
        </p:nvSpPr>
        <p:spPr>
          <a:xfrm>
            <a:off x="342522" y="659068"/>
            <a:ext cx="8241818" cy="519602"/>
          </a:xfrm>
          <a:prstGeom prst="rect">
            <a:avLst/>
          </a:prstGeom>
        </p:spPr>
        <p:txBody>
          <a:bodyPr/>
          <a:lstStyle/>
          <a:p>
            <a:pPr algn="ctr" defTabSz="365759">
              <a:defRPr sz="14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3. ПСИХОЛОГИЧЕСКИЕ</a:t>
            </a:r>
            <a:r>
              <a:rPr sz="1200" b="1" i="1"/>
              <a:t> </a:t>
            </a:r>
            <a:r>
              <a:t>ОСОБЕННОСТИ  ДОПРОСА  В БЕСКОНФЛИКТНОЙ  СИТУАЦИИ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338249" y="813574"/>
            <a:ext cx="8467502" cy="3826801"/>
          </a:xfrm>
          <a:prstGeom prst="rect">
            <a:avLst/>
          </a:prstGeom>
        </p:spPr>
        <p:txBody>
          <a:bodyPr/>
          <a:lstStyle/>
          <a:p>
            <a:pPr marL="0" indent="0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500" b="1" i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Мотивы</a:t>
            </a:r>
            <a:r>
              <a:rPr sz="2000" i="0">
                <a:solidFill>
                  <a:srgbClr val="000000"/>
                </a:solidFill>
              </a:rPr>
              <a:t> </a:t>
            </a:r>
            <a:r>
              <a:t>отрицания своей вины:</a:t>
            </a:r>
          </a:p>
          <a:p>
            <a:pPr marL="0" indent="0" defTabSz="777240">
              <a:lnSpc>
                <a:spcPct val="80000"/>
              </a:lnSpc>
              <a:spcBef>
                <a:spcPts val="300"/>
              </a:spcBef>
              <a:buSzTx/>
              <a:buNone/>
              <a:defRPr sz="1500" b="1" i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боязнь разоблачения в совершенном преступлении и получение наказания;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боязнь получить нравственное осуждение и боязнь огласки;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боязнь мести со стороны заинтересованных лиц;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опасение быть отвергнутым референтной группой;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стыд за содеянное;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желание скрыть интимные стороны жизни;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явная или скрытая антипатия к следователю;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отставленная агрессия (месть, страх, зависть);</a:t>
            </a:r>
            <a:endParaRPr sz="1500"/>
          </a:p>
          <a:p>
            <a:pPr marL="310895" indent="-310895" defTabSz="777240">
              <a:lnSpc>
                <a:spcPct val="88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стремление к самоутверждению, негативизм, чувство собственной исключительности.</a:t>
            </a:r>
          </a:p>
        </p:txBody>
      </p:sp>
      <p:sp>
        <p:nvSpPr>
          <p:cNvPr id="215" name="Google Shape;195;p23"/>
          <p:cNvSpPr txBox="1">
            <a:spLocks noGrp="1"/>
          </p:cNvSpPr>
          <p:nvPr>
            <p:ph type="title"/>
          </p:nvPr>
        </p:nvSpPr>
        <p:spPr>
          <a:xfrm>
            <a:off x="337965" y="259599"/>
            <a:ext cx="8347345" cy="5196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296265">
              <a:defRPr sz="1134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4. ПСИХОЛОГИЧЕСКИЕ ОСОБЕННОСТИ  ДОПРОСА  В КОНФЛИКТНОЙ   СИТУАЦИИ</a:t>
            </a:r>
            <a:br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00;p24"/>
          <p:cNvSpPr txBox="1">
            <a:spLocks noGrp="1"/>
          </p:cNvSpPr>
          <p:nvPr>
            <p:ph type="body" idx="1"/>
          </p:nvPr>
        </p:nvSpPr>
        <p:spPr>
          <a:xfrm>
            <a:off x="393000" y="1103175"/>
            <a:ext cx="8294400" cy="3335700"/>
          </a:xfrm>
          <a:prstGeom prst="rect">
            <a:avLst/>
          </a:prstGeo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321867" indent="-321867" defTabSz="804672">
              <a:lnSpc>
                <a:spcPct val="15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стремление избавить от наказания действительно виновного;</a:t>
            </a:r>
          </a:p>
          <a:p>
            <a:pPr marL="321867" indent="-321867" defTabSz="804672">
              <a:lnSpc>
                <a:spcPct val="15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уклониться от ответственности за более тяжкое преступление, уйти из поля зрения лиц, ведущих это расследование;</a:t>
            </a:r>
          </a:p>
          <a:p>
            <a:pPr marL="321867" indent="-321867" defTabSz="804672">
              <a:lnSpc>
                <a:spcPct val="15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добиться освобождения от ответственности соучастников;</a:t>
            </a:r>
          </a:p>
          <a:p>
            <a:pPr marL="321867" indent="-321867" defTabSz="804672">
              <a:lnSpc>
                <a:spcPct val="15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ускорить затянувшееся расследование и судебное разбирательство (этому способствует чувство безысходности, утрата веры в справедливость).</a:t>
            </a:r>
          </a:p>
        </p:txBody>
      </p:sp>
      <p:sp>
        <p:nvSpPr>
          <p:cNvPr id="218" name="Google Shape;201;p24"/>
          <p:cNvSpPr txBox="1">
            <a:spLocks noGrp="1"/>
          </p:cNvSpPr>
          <p:nvPr>
            <p:ph type="title"/>
          </p:nvPr>
        </p:nvSpPr>
        <p:spPr>
          <a:xfrm>
            <a:off x="2349773" y="349225"/>
            <a:ext cx="4020903" cy="519601"/>
          </a:xfrm>
          <a:prstGeom prst="rect">
            <a:avLst/>
          </a:prstGeom>
        </p:spPr>
        <p:txBody>
          <a:bodyPr/>
          <a:lstStyle/>
          <a:p>
            <a:pPr algn="ctr" defTabSz="374904">
              <a:defRPr sz="13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Мотивы</a:t>
            </a:r>
            <a:r>
              <a:rPr sz="2200" b="0" i="0"/>
              <a:t> </a:t>
            </a:r>
            <a:r>
              <a:t>ложного признания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07;p25"/>
          <p:cNvSpPr txBox="1">
            <a:spLocks noGrp="1"/>
          </p:cNvSpPr>
          <p:nvPr>
            <p:ph type="title"/>
          </p:nvPr>
        </p:nvSpPr>
        <p:spPr>
          <a:xfrm>
            <a:off x="619493" y="1042563"/>
            <a:ext cx="7905014" cy="3058374"/>
          </a:xfrm>
          <a:prstGeom prst="rect">
            <a:avLst/>
          </a:prstGeom>
        </p:spPr>
        <p:txBody>
          <a:bodyPr/>
          <a:lstStyle/>
          <a:p>
            <a:pPr algn="ctr">
              <a:defRPr sz="41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Факторы, </a:t>
            </a:r>
            <a:br/>
            <a:r>
              <a:t>влияющие на формирование показаний свидетеля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12;p26"/>
          <p:cNvSpPr txBox="1">
            <a:spLocks noGrp="1"/>
          </p:cNvSpPr>
          <p:nvPr>
            <p:ph type="body" sz="quarter" idx="1"/>
          </p:nvPr>
        </p:nvSpPr>
        <p:spPr>
          <a:xfrm>
            <a:off x="743416" y="2084319"/>
            <a:ext cx="5360215" cy="1724254"/>
          </a:xfrm>
          <a:prstGeom prst="rect">
            <a:avLst/>
          </a:prstGeom>
        </p:spPr>
        <p:txBody>
          <a:bodyPr/>
          <a:lstStyle/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2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восприятие; </a:t>
            </a:r>
          </a:p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2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сохранение (запоминание); </a:t>
            </a:r>
          </a:p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2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воспроизведение.</a:t>
            </a:r>
          </a:p>
        </p:txBody>
      </p:sp>
      <p:sp>
        <p:nvSpPr>
          <p:cNvPr id="223" name="Google Shape;213;p26"/>
          <p:cNvSpPr txBox="1">
            <a:spLocks noGrp="1"/>
          </p:cNvSpPr>
          <p:nvPr>
            <p:ph type="title"/>
          </p:nvPr>
        </p:nvSpPr>
        <p:spPr>
          <a:xfrm>
            <a:off x="766039" y="752741"/>
            <a:ext cx="7108798" cy="1074479"/>
          </a:xfrm>
          <a:prstGeom prst="rect">
            <a:avLst/>
          </a:prstGeom>
        </p:spPr>
        <p:txBody>
          <a:bodyPr/>
          <a:lstStyle>
            <a:lvl1pPr indent="167131" algn="ctr" defTabSz="859536">
              <a:lnSpc>
                <a:spcPct val="150000"/>
              </a:lnSpc>
              <a:spcBef>
                <a:spcPts val="1100"/>
              </a:spcBef>
              <a:defRPr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Стадии формирования свидетельских показаний: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Стадии формирования свидетельских показаний: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2"/>
          </a:xfrm>
          <a:prstGeom prst="rect">
            <a:avLst/>
          </a:prstGeom>
        </p:spPr>
        <p:txBody>
          <a:bodyPr/>
          <a:lstStyle>
            <a:lvl1pPr algn="ctr" defTabSz="640079">
              <a:defRPr sz="25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Стадии формирования свидетельских показаний:</a:t>
            </a:r>
          </a:p>
        </p:txBody>
      </p:sp>
      <p:sp>
        <p:nvSpPr>
          <p:cNvPr id="226" name="восприятие;…"/>
          <p:cNvSpPr txBox="1">
            <a:spLocks noGrp="1"/>
          </p:cNvSpPr>
          <p:nvPr>
            <p:ph type="body" sz="half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/>
          <a:lstStyle/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36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восприятие; </a:t>
            </a:r>
          </a:p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36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сохранение (запоминание); </a:t>
            </a:r>
          </a:p>
          <a:p>
            <a:pPr marL="365758" indent="-365758">
              <a:lnSpc>
                <a:spcPct val="100000"/>
              </a:lnSpc>
              <a:spcBef>
                <a:spcPts val="800"/>
              </a:spcBef>
              <a:buClr>
                <a:srgbClr val="838D9B"/>
              </a:buClr>
              <a:buSzPct val="100000"/>
              <a:buFont typeface="Book Antiqua"/>
              <a:buChar char=""/>
              <a:defRPr sz="36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воспроизведение.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тадия восприятия"/>
          <p:cNvSpPr txBox="1">
            <a:spLocks noGrp="1"/>
          </p:cNvSpPr>
          <p:nvPr>
            <p:ph type="title"/>
          </p:nvPr>
        </p:nvSpPr>
        <p:spPr>
          <a:xfrm>
            <a:off x="504581" y="1666236"/>
            <a:ext cx="3291305" cy="954602"/>
          </a:xfrm>
          <a:prstGeom prst="rect">
            <a:avLst/>
          </a:prstGeom>
        </p:spPr>
        <p:txBody>
          <a:bodyPr/>
          <a:lstStyle/>
          <a:p>
            <a:pPr defTabSz="640079">
              <a:defRPr sz="25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Стадия восприятия</a:t>
            </a:r>
            <a:r>
              <a:rPr sz="3700" b="0" i="0"/>
              <a:t> </a:t>
            </a:r>
          </a:p>
        </p:txBody>
      </p:sp>
      <p:pic>
        <p:nvPicPr>
          <p:cNvPr id="229" name="Object 56" descr="Object 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0441" y="367803"/>
            <a:ext cx="5770857" cy="464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Стадия сохранения (запоминания)"/>
          <p:cNvSpPr txBox="1">
            <a:spLocks noGrp="1"/>
          </p:cNvSpPr>
          <p:nvPr>
            <p:ph type="title"/>
          </p:nvPr>
        </p:nvSpPr>
        <p:spPr>
          <a:xfrm>
            <a:off x="819150" y="239512"/>
            <a:ext cx="7505701" cy="954603"/>
          </a:xfrm>
          <a:prstGeom prst="rect">
            <a:avLst/>
          </a:prstGeom>
        </p:spPr>
        <p:txBody>
          <a:bodyPr/>
          <a:lstStyle/>
          <a:p>
            <a:pPr defTabSz="886967">
              <a:defRPr sz="34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 Стадия</a:t>
            </a:r>
            <a:r>
              <a:rPr sz="3100"/>
              <a:t> </a:t>
            </a:r>
            <a:r>
              <a:t>сохранения</a:t>
            </a:r>
            <a:r>
              <a:rPr sz="3100"/>
              <a:t> (</a:t>
            </a:r>
            <a:r>
              <a:t>запоминания</a:t>
            </a:r>
            <a:r>
              <a:rPr sz="3100"/>
              <a:t>)</a:t>
            </a:r>
          </a:p>
        </p:txBody>
      </p:sp>
      <p:pic>
        <p:nvPicPr>
          <p:cNvPr id="232" name="Object 7" descr="Objec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6647" y="1051465"/>
            <a:ext cx="5563341" cy="3592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Стадия воспроизведения"/>
          <p:cNvSpPr txBox="1">
            <a:spLocks noGrp="1"/>
          </p:cNvSpPr>
          <p:nvPr>
            <p:ph type="title"/>
          </p:nvPr>
        </p:nvSpPr>
        <p:spPr>
          <a:xfrm>
            <a:off x="233641" y="147074"/>
            <a:ext cx="5689043" cy="954603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Стадия воспроизведения</a:t>
            </a:r>
          </a:p>
        </p:txBody>
      </p:sp>
      <p:pic>
        <p:nvPicPr>
          <p:cNvPr id="235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rcRect l="23418"/>
          <a:stretch>
            <a:fillRect/>
          </a:stretch>
        </p:blipFill>
        <p:spPr>
          <a:xfrm>
            <a:off x="2515586" y="953688"/>
            <a:ext cx="5214908" cy="3934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сихология потерпевшего и психологические особенности допроса потерпевшего"/>
          <p:cNvSpPr txBox="1">
            <a:spLocks noGrp="1"/>
          </p:cNvSpPr>
          <p:nvPr>
            <p:ph type="title"/>
          </p:nvPr>
        </p:nvSpPr>
        <p:spPr>
          <a:xfrm>
            <a:off x="754298" y="759130"/>
            <a:ext cx="7505701" cy="954603"/>
          </a:xfrm>
          <a:prstGeom prst="rect">
            <a:avLst/>
          </a:prstGeom>
        </p:spPr>
        <p:txBody>
          <a:bodyPr/>
          <a:lstStyle>
            <a:lvl1pPr algn="ctr" defTabSz="722376">
              <a:defRPr sz="25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Психология потерпевшего и психологические особенности допроса потерпевшего</a:t>
            </a:r>
          </a:p>
        </p:txBody>
      </p:sp>
      <p:sp>
        <p:nvSpPr>
          <p:cNvPr id="238" name="Дефекты показаний связаны с:…"/>
          <p:cNvSpPr txBox="1">
            <a:spLocks noGrp="1"/>
          </p:cNvSpPr>
          <p:nvPr>
            <p:ph type="body" sz="half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/>
          <a:lstStyle/>
          <a:p>
            <a:pPr marL="0" indent="0" defTabSz="566927">
              <a:lnSpc>
                <a:spcPct val="90000"/>
              </a:lnSpc>
              <a:spcBef>
                <a:spcPts val="300"/>
              </a:spcBef>
              <a:buSzTx/>
              <a:buNone/>
              <a:defRPr sz="14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Дефекты показаний связаны с:</a:t>
            </a:r>
          </a:p>
          <a:p>
            <a:pPr marL="0" indent="0" defTabSz="566927">
              <a:lnSpc>
                <a:spcPct val="90000"/>
              </a:lnSpc>
              <a:spcBef>
                <a:spcPts val="300"/>
              </a:spcBef>
              <a:buSzTx/>
              <a:buNone/>
              <a:defRPr sz="14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  <a:p>
            <a:pPr marL="226770" indent="-226770" defTabSz="566927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преувеличенным представлением о некоторых моментах пережитого события</a:t>
            </a:r>
          </a:p>
          <a:p>
            <a:pPr marL="226770" indent="-226770" defTabSz="566927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обобщенностью, особенно в первоначальных объяснениях о действиях виновных лиц </a:t>
            </a:r>
          </a:p>
          <a:p>
            <a:pPr marL="226770" indent="-226770" defTabSz="566927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пробелами, пропусками при описании некоторых важных элементов происшедшего</a:t>
            </a:r>
          </a:p>
          <a:p>
            <a:pPr marL="226770" indent="-226770" defTabSz="566927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заблуждением относительно последовательности развития события (путаница)</a:t>
            </a:r>
          </a:p>
          <a:p>
            <a:pPr marL="226770" indent="-226770" defTabSz="566927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ошибками при определении времени протекания события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7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;p14"/>
          <p:cNvSpPr txBox="1">
            <a:spLocks noGrp="1"/>
          </p:cNvSpPr>
          <p:nvPr>
            <p:ph type="title"/>
          </p:nvPr>
        </p:nvSpPr>
        <p:spPr>
          <a:xfrm>
            <a:off x="2846223" y="418125"/>
            <a:ext cx="3380700" cy="629702"/>
          </a:xfrm>
          <a:prstGeom prst="rect">
            <a:avLst/>
          </a:prstGeom>
        </p:spPr>
        <p:txBody>
          <a:bodyPr/>
          <a:lstStyle>
            <a:lvl1pPr algn="ctr" defTabSz="502919">
              <a:defRPr sz="29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План</a:t>
            </a:r>
          </a:p>
        </p:txBody>
      </p:sp>
      <p:sp>
        <p:nvSpPr>
          <p:cNvPr id="180" name="Google Shape;137;p14"/>
          <p:cNvSpPr txBox="1">
            <a:spLocks noGrp="1"/>
          </p:cNvSpPr>
          <p:nvPr>
            <p:ph type="body" idx="1"/>
          </p:nvPr>
        </p:nvSpPr>
        <p:spPr>
          <a:xfrm>
            <a:off x="544674" y="1047823"/>
            <a:ext cx="8039401" cy="3390903"/>
          </a:xfrm>
          <a:prstGeom prst="rect">
            <a:avLst/>
          </a:prstGeom>
        </p:spPr>
        <p:txBody>
          <a:bodyPr/>
          <a:lstStyle/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особенности обыска </a:t>
            </a:r>
          </a:p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аспекты подготовки к допросу</a:t>
            </a:r>
          </a:p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особенности допроса в бесконфликтной ситуации</a:t>
            </a:r>
          </a:p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особенности допроса в конфликтной ситуации</a:t>
            </a:r>
          </a:p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особенности очной ставки</a:t>
            </a:r>
          </a:p>
          <a:p>
            <a:pPr marL="397763" indent="-397763" algn="just" defTabSz="795527">
              <a:lnSpc>
                <a:spcPct val="100000"/>
              </a:lnSpc>
              <a:spcBef>
                <a:spcPts val="500"/>
              </a:spcBef>
              <a:buClr>
                <a:srgbClr val="838D9B"/>
              </a:buClr>
              <a:buSzPct val="100000"/>
              <a:buFontTx/>
              <a:buAutoNum type="arabicPeriod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основы следственного эксперимента и проверки показаний на месте происшествия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Психологическая характеристика подозреваемого и обвиняемого"/>
          <p:cNvSpPr txBox="1">
            <a:spLocks noGrp="1"/>
          </p:cNvSpPr>
          <p:nvPr>
            <p:ph type="title"/>
          </p:nvPr>
        </p:nvSpPr>
        <p:spPr>
          <a:xfrm>
            <a:off x="761504" y="651045"/>
            <a:ext cx="7505701" cy="954603"/>
          </a:xfrm>
          <a:prstGeom prst="rect">
            <a:avLst/>
          </a:prstGeom>
        </p:spPr>
        <p:txBody>
          <a:bodyPr/>
          <a:lstStyle>
            <a:lvl1pPr algn="ctr" defTabSz="640079">
              <a:defRPr sz="2500" b="1" i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Психологическая характеристика подозреваемого и обвиняемого</a:t>
            </a:r>
          </a:p>
        </p:txBody>
      </p:sp>
      <p:sp>
        <p:nvSpPr>
          <p:cNvPr id="241" name="Психологические особенности определяются:…"/>
          <p:cNvSpPr txBox="1">
            <a:spLocks noGrp="1"/>
          </p:cNvSpPr>
          <p:nvPr>
            <p:ph type="body" idx="1"/>
          </p:nvPr>
        </p:nvSpPr>
        <p:spPr>
          <a:xfrm>
            <a:off x="370437" y="1703595"/>
            <a:ext cx="7954413" cy="2959723"/>
          </a:xfrm>
          <a:prstGeom prst="rect">
            <a:avLst/>
          </a:prstGeom>
        </p:spPr>
        <p:txBody>
          <a:bodyPr/>
          <a:lstStyle/>
          <a:p>
            <a:pPr marL="0" indent="0" defTabSz="658368">
              <a:lnSpc>
                <a:spcPct val="80000"/>
              </a:lnSpc>
              <a:spcBef>
                <a:spcPts val="400"/>
              </a:spcBef>
              <a:buSzTx/>
              <a:buNone/>
              <a:defRPr sz="19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Психологические особенности определяются:</a:t>
            </a:r>
            <a:endParaRPr sz="1500"/>
          </a:p>
          <a:p>
            <a:pPr marL="0" indent="0" defTabSz="658368">
              <a:lnSpc>
                <a:spcPct val="80000"/>
              </a:lnSpc>
              <a:spcBef>
                <a:spcPts val="300"/>
              </a:spcBef>
              <a:buSzTx/>
              <a:buNone/>
              <a:defRPr sz="21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sz="1500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отсутствием ответственности за дачу ложных показаний;</a:t>
            </a:r>
            <a:endParaRPr i="1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характером совершенного преступления (тяжесть, общественный резонанс и т.д.)</a:t>
            </a:r>
            <a:endParaRPr i="1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отношением к совершенному;</a:t>
            </a:r>
            <a:endParaRPr i="1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личностными характеристиками;</a:t>
            </a:r>
            <a:endParaRPr i="1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наличием защитной доминанты и противодействием расследованию;</a:t>
            </a:r>
            <a:endParaRPr i="1"/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личность характеризуется конфликтностью общения, постоянной психической напряженностью и активной мыслительной деятельностью.</a:t>
            </a:r>
          </a:p>
          <a:p>
            <a:pPr marL="263347" indent="-263347" defTabSz="658368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 ситуации лишения свободы проявляется дезадаптивность (вплоть до суицида).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AutoShape 27"/>
          <p:cNvSpPr/>
          <p:nvPr/>
        </p:nvSpPr>
        <p:spPr>
          <a:xfrm>
            <a:off x="3132138" y="2565400"/>
            <a:ext cx="2160587" cy="719138"/>
          </a:xfrm>
          <a:prstGeom prst="leftRightArrow">
            <a:avLst>
              <a:gd name="adj1" fmla="val 50000"/>
              <a:gd name="adj2" fmla="val 60088"/>
            </a:avLst>
          </a:prstGeom>
          <a:ln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4" name="AutoShape 30"/>
          <p:cNvSpPr/>
          <p:nvPr/>
        </p:nvSpPr>
        <p:spPr>
          <a:xfrm>
            <a:off x="3698080" y="638109"/>
            <a:ext cx="1028702" cy="34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8600"/>
          </a:solidFill>
          <a:ln>
            <a:solidFill>
              <a:srgbClr val="FF8600"/>
            </a:solidFill>
            <a:miter/>
          </a:ln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5" name="Text Box 25"/>
          <p:cNvSpPr txBox="1"/>
          <p:nvPr/>
        </p:nvSpPr>
        <p:spPr>
          <a:xfrm>
            <a:off x="1593532" y="2781300"/>
            <a:ext cx="1245237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ИСТИНА</a:t>
            </a:r>
          </a:p>
        </p:txBody>
      </p:sp>
      <p:sp>
        <p:nvSpPr>
          <p:cNvPr id="246" name="Text Box 26"/>
          <p:cNvSpPr txBox="1"/>
          <p:nvPr/>
        </p:nvSpPr>
        <p:spPr>
          <a:xfrm>
            <a:off x="5481320" y="2781300"/>
            <a:ext cx="106267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ЛОЖЬ</a:t>
            </a:r>
          </a:p>
        </p:txBody>
      </p:sp>
      <p:grpSp>
        <p:nvGrpSpPr>
          <p:cNvPr id="250" name="AutoShape 31"/>
          <p:cNvGrpSpPr/>
          <p:nvPr/>
        </p:nvGrpSpPr>
        <p:grpSpPr>
          <a:xfrm>
            <a:off x="6568269" y="250461"/>
            <a:ext cx="2182259" cy="4516871"/>
            <a:chOff x="0" y="0"/>
            <a:chExt cx="2182258" cy="4516870"/>
          </a:xfrm>
        </p:grpSpPr>
        <p:sp>
          <p:nvSpPr>
            <p:cNvPr id="247" name="Фигура"/>
            <p:cNvSpPr/>
            <p:nvPr/>
          </p:nvSpPr>
          <p:spPr>
            <a:xfrm rot="10800000" flipH="1">
              <a:off x="0" y="-1"/>
              <a:ext cx="2182258" cy="451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extrusionOk="0">
                  <a:moveTo>
                    <a:pt x="0" y="18983"/>
                  </a:moveTo>
                  <a:lnTo>
                    <a:pt x="6891" y="15338"/>
                  </a:lnTo>
                  <a:lnTo>
                    <a:pt x="6891" y="17508"/>
                  </a:lnTo>
                  <a:cubicBezTo>
                    <a:pt x="14404" y="16353"/>
                    <a:pt x="19727" y="13422"/>
                    <a:pt x="20577" y="9972"/>
                  </a:cubicBezTo>
                  <a:cubicBezTo>
                    <a:pt x="21600" y="14125"/>
                    <a:pt x="15935" y="18040"/>
                    <a:pt x="6891" y="19431"/>
                  </a:cubicBezTo>
                  <a:lnTo>
                    <a:pt x="6891" y="21600"/>
                  </a:lnTo>
                  <a:close/>
                  <a:moveTo>
                    <a:pt x="20695" y="10934"/>
                  </a:moveTo>
                  <a:cubicBezTo>
                    <a:pt x="20695" y="5957"/>
                    <a:pt x="11429" y="1923"/>
                    <a:pt x="0" y="1923"/>
                  </a:cubicBezTo>
                  <a:lnTo>
                    <a:pt x="0" y="0"/>
                  </a:lnTo>
                  <a:cubicBezTo>
                    <a:pt x="11429" y="0"/>
                    <a:pt x="20695" y="4034"/>
                    <a:pt x="20695" y="9011"/>
                  </a:cubicBezTo>
                  <a:close/>
                </a:path>
              </a:pathLst>
            </a:custGeom>
            <a:solidFill>
              <a:srgbClr val="FF8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8" name="Фигура"/>
            <p:cNvSpPr/>
            <p:nvPr/>
          </p:nvSpPr>
          <p:spPr>
            <a:xfrm rot="10800000" flipH="1">
              <a:off x="0" y="2230473"/>
              <a:ext cx="2182180" cy="228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1768"/>
                    <a:pt x="11929" y="3798"/>
                    <a:pt x="0" y="3798"/>
                  </a:cubicBezTo>
                  <a:lnTo>
                    <a:pt x="0" y="0"/>
                  </a:lnTo>
                  <a:cubicBezTo>
                    <a:pt x="11929" y="0"/>
                    <a:pt x="21600" y="7970"/>
                    <a:pt x="21600" y="1780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9" name="Линия"/>
            <p:cNvSpPr/>
            <p:nvPr/>
          </p:nvSpPr>
          <p:spPr>
            <a:xfrm rot="10800000" flipH="1">
              <a:off x="0" y="-1"/>
              <a:ext cx="2182180" cy="451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34"/>
                  </a:moveTo>
                  <a:cubicBezTo>
                    <a:pt x="21600" y="5957"/>
                    <a:pt x="11929" y="1923"/>
                    <a:pt x="0" y="1923"/>
                  </a:cubicBezTo>
                  <a:lnTo>
                    <a:pt x="0" y="0"/>
                  </a:lnTo>
                  <a:cubicBezTo>
                    <a:pt x="11929" y="0"/>
                    <a:pt x="21600" y="4034"/>
                    <a:pt x="21600" y="9011"/>
                  </a:cubicBezTo>
                  <a:lnTo>
                    <a:pt x="21600" y="10934"/>
                  </a:lnTo>
                  <a:cubicBezTo>
                    <a:pt x="21600" y="14754"/>
                    <a:pt x="15826" y="18159"/>
                    <a:pt x="7192" y="19431"/>
                  </a:cubicBezTo>
                  <a:lnTo>
                    <a:pt x="7192" y="21600"/>
                  </a:lnTo>
                  <a:lnTo>
                    <a:pt x="0" y="18983"/>
                  </a:lnTo>
                  <a:lnTo>
                    <a:pt x="7192" y="15338"/>
                  </a:lnTo>
                  <a:lnTo>
                    <a:pt x="7192" y="17508"/>
                  </a:lnTo>
                  <a:cubicBezTo>
                    <a:pt x="15034" y="16353"/>
                    <a:pt x="20589" y="13422"/>
                    <a:pt x="21477" y="9972"/>
                  </a:cubicBezTo>
                </a:path>
              </a:pathLst>
            </a:custGeom>
            <a:noFill/>
            <a:ln w="9525" cap="flat">
              <a:solidFill>
                <a:srgbClr val="6187E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251" name="Text Box 28"/>
          <p:cNvSpPr txBox="1"/>
          <p:nvPr/>
        </p:nvSpPr>
        <p:spPr>
          <a:xfrm>
            <a:off x="6938033" y="1922573"/>
            <a:ext cx="1442743" cy="183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7B8EB8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Снижение качества внимания, памяти и мышления</a:t>
            </a:r>
          </a:p>
        </p:txBody>
      </p:sp>
      <p:sp>
        <p:nvSpPr>
          <p:cNvPr id="252" name="Rectangle 33"/>
          <p:cNvSpPr txBox="1"/>
          <p:nvPr/>
        </p:nvSpPr>
        <p:spPr>
          <a:xfrm>
            <a:off x="1150360" y="324790"/>
            <a:ext cx="4896802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1600"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Большое количество мыслительных операций</a:t>
            </a:r>
          </a:p>
        </p:txBody>
      </p:sp>
      <p:sp>
        <p:nvSpPr>
          <p:cNvPr id="253" name="Rectangle 34"/>
          <p:cNvSpPr txBox="1"/>
          <p:nvPr/>
        </p:nvSpPr>
        <p:spPr>
          <a:xfrm>
            <a:off x="2401570" y="879284"/>
            <a:ext cx="3642360" cy="59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/>
            </a:r>
            <a:br/>
            <a:r>
              <a:rPr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Фиксация внимания и памяти</a:t>
            </a:r>
          </a:p>
        </p:txBody>
      </p:sp>
      <p:sp>
        <p:nvSpPr>
          <p:cNvPr id="254" name="Rectangle 36"/>
          <p:cNvSpPr txBox="1"/>
          <p:nvPr/>
        </p:nvSpPr>
        <p:spPr>
          <a:xfrm>
            <a:off x="2293166" y="1847883"/>
            <a:ext cx="3526814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Раздвоение поля сознания</a:t>
            </a:r>
          </a:p>
        </p:txBody>
      </p:sp>
      <p:sp>
        <p:nvSpPr>
          <p:cNvPr id="255" name="Rectangle 37"/>
          <p:cNvSpPr txBox="1"/>
          <p:nvPr/>
        </p:nvSpPr>
        <p:spPr>
          <a:xfrm>
            <a:off x="3136863" y="2876438"/>
            <a:ext cx="204635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indent="450850">
              <a:defRPr sz="1800" b="1">
                <a:solidFill>
                  <a:srgbClr val="7B8EB8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Подсознание</a:t>
            </a:r>
          </a:p>
        </p:txBody>
      </p:sp>
      <p:sp>
        <p:nvSpPr>
          <p:cNvPr id="256" name="Rectangle 38"/>
          <p:cNvSpPr txBox="1"/>
          <p:nvPr/>
        </p:nvSpPr>
        <p:spPr>
          <a:xfrm>
            <a:off x="1992937" y="3483284"/>
            <a:ext cx="476655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НАРУШЕНИЕ ГАРМОНИИ ЛИЧНОСТИ</a:t>
            </a:r>
          </a:p>
        </p:txBody>
      </p:sp>
      <p:sp>
        <p:nvSpPr>
          <p:cNvPr id="257" name="Rectangle 39"/>
          <p:cNvSpPr txBox="1"/>
          <p:nvPr/>
        </p:nvSpPr>
        <p:spPr>
          <a:xfrm>
            <a:off x="560952" y="4256608"/>
            <a:ext cx="7302956" cy="667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ctr">
              <a:defRPr sz="2000"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Повышенная напряженность мыслительных процессов </a:t>
            </a:r>
          </a:p>
          <a:p>
            <a:pPr algn="ctr">
              <a:defRPr sz="2000" b="1">
                <a:solidFill>
                  <a:srgbClr val="6187E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и эмоциональной сферы</a:t>
            </a:r>
          </a:p>
        </p:txBody>
      </p:sp>
      <p:sp>
        <p:nvSpPr>
          <p:cNvPr id="258" name="AutoShape 40"/>
          <p:cNvSpPr/>
          <p:nvPr/>
        </p:nvSpPr>
        <p:spPr>
          <a:xfrm>
            <a:off x="3645694" y="1441206"/>
            <a:ext cx="1028702" cy="34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8600"/>
          </a:solidFill>
          <a:ln>
            <a:solidFill>
              <a:srgbClr val="FF8600"/>
            </a:solidFill>
            <a:miter/>
          </a:ln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9" name="AutoShape 41"/>
          <p:cNvSpPr/>
          <p:nvPr/>
        </p:nvSpPr>
        <p:spPr>
          <a:xfrm>
            <a:off x="3708398" y="3175617"/>
            <a:ext cx="1028702" cy="34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8600"/>
          </a:solidFill>
          <a:ln>
            <a:solidFill>
              <a:srgbClr val="FF8600"/>
            </a:solidFill>
            <a:miter/>
          </a:ln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60" name="AutoShape 42"/>
          <p:cNvSpPr/>
          <p:nvPr/>
        </p:nvSpPr>
        <p:spPr>
          <a:xfrm>
            <a:off x="3708400" y="3886077"/>
            <a:ext cx="1028702" cy="34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8600"/>
          </a:solidFill>
          <a:ln>
            <a:solidFill>
              <a:srgbClr val="FF8600"/>
            </a:solidFill>
            <a:miter/>
          </a:ln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Методы разоблачения лжи:"/>
          <p:cNvSpPr txBox="1">
            <a:spLocks noGrp="1"/>
          </p:cNvSpPr>
          <p:nvPr>
            <p:ph type="title"/>
          </p:nvPr>
        </p:nvSpPr>
        <p:spPr>
          <a:xfrm>
            <a:off x="819149" y="578989"/>
            <a:ext cx="7505701" cy="954603"/>
          </a:xfrm>
          <a:prstGeom prst="rect">
            <a:avLst/>
          </a:prstGeom>
        </p:spPr>
        <p:txBody>
          <a:bodyPr/>
          <a:lstStyle>
            <a:lvl1pPr algn="ctr" defTabSz="868680">
              <a:defRPr sz="41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Методы разоблачения лжи:</a:t>
            </a:r>
          </a:p>
        </p:txBody>
      </p:sp>
      <p:sp>
        <p:nvSpPr>
          <p:cNvPr id="263" name="Метод развертывания лжи.…"/>
          <p:cNvSpPr txBox="1">
            <a:spLocks noGrp="1"/>
          </p:cNvSpPr>
          <p:nvPr>
            <p:ph type="body" idx="1"/>
          </p:nvPr>
        </p:nvSpPr>
        <p:spPr>
          <a:xfrm>
            <a:off x="819149" y="1908062"/>
            <a:ext cx="7710294" cy="2530664"/>
          </a:xfrm>
          <a:prstGeom prst="rect">
            <a:avLst/>
          </a:prstGeom>
        </p:spPr>
        <p:txBody>
          <a:bodyPr/>
          <a:lstStyle/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 развертывания лжи. 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 повторного допроса.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Метод, создающий искаженное представление об осведомленности следователя. 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 постановки косвенных вопросов.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Предъявление изобличающих доказательств допрашиваемому.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Стимулирование положительных качеств допрашиваемого.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Приемы использования «слабых мест» допрашиваемого.</a:t>
            </a:r>
          </a:p>
          <a:p>
            <a:pPr marL="215797" indent="-215797" defTabSz="539494">
              <a:lnSpc>
                <a:spcPct val="90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5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 группового допроса.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5. ПСИХОЛОГИЧЕСКИЕ ОСОБЕННОСТИ  ОЧНОЙ  СТАВКИ"/>
          <p:cNvSpPr txBox="1">
            <a:spLocks noGrp="1"/>
          </p:cNvSpPr>
          <p:nvPr>
            <p:ph type="title"/>
          </p:nvPr>
        </p:nvSpPr>
        <p:spPr>
          <a:xfrm>
            <a:off x="653419" y="406052"/>
            <a:ext cx="7505701" cy="954603"/>
          </a:xfrm>
          <a:prstGeom prst="rect">
            <a:avLst/>
          </a:prstGeom>
        </p:spPr>
        <p:txBody>
          <a:bodyPr/>
          <a:lstStyle>
            <a:lvl1pPr algn="ctr" defTabSz="640079">
              <a:defRPr sz="25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5. ПСИХОЛОГИЧЕСКИЕ ОСОБЕННОСТИ  ОЧНОЙ  СТАВКИ</a:t>
            </a:r>
          </a:p>
        </p:txBody>
      </p:sp>
      <p:sp>
        <p:nvSpPr>
          <p:cNvPr id="266" name="Психологическая подготовка к очной ставке…"/>
          <p:cNvSpPr txBox="1">
            <a:spLocks noGrp="1"/>
          </p:cNvSpPr>
          <p:nvPr>
            <p:ph type="body" idx="1"/>
          </p:nvPr>
        </p:nvSpPr>
        <p:spPr>
          <a:xfrm>
            <a:off x="487688" y="1598497"/>
            <a:ext cx="7837162" cy="2840228"/>
          </a:xfrm>
          <a:prstGeom prst="rect">
            <a:avLst/>
          </a:prstGeom>
        </p:spPr>
        <p:txBody>
          <a:bodyPr/>
          <a:lstStyle/>
          <a:p>
            <a:pPr marL="0" indent="0" defTabSz="603504">
              <a:lnSpc>
                <a:spcPct val="90000"/>
              </a:lnSpc>
              <a:spcBef>
                <a:spcPts val="400"/>
              </a:spcBef>
              <a:buSzTx/>
              <a:buNone/>
              <a:defRPr sz="17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Психологическая подготовка к очной ставке</a:t>
            </a:r>
            <a:endParaRPr sz="1400"/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Попробовать оценить коэффициент интеллекта, память, волевые качества, свойства характера будущих участников очной ставки.</a:t>
            </a:r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Проанализировать, кто из будущих участников скорее всего дает правдивые показания, а кто ложные.</a:t>
            </a:r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 Прогнозировать, сможет ли лицо, дающее правдивые показания, активно отстаивать истину, аргументировать свои утверждения, психологически противостоять лживому лицу.</a:t>
            </a:r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Проиграть мысленно возможное развитие конфликта, продумать способы управления им, создать максимально возможные условия для установления истины.</a:t>
            </a:r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Оценить социальный статус участников очной ставки, их зависимость в социально-психологическом отношении друг от друга, национальность, самооценку. </a:t>
            </a:r>
          </a:p>
          <a:p>
            <a:pPr marL="241401" indent="-241401" defTabSz="603504">
              <a:lnSpc>
                <a:spcPct val="72000"/>
              </a:lnSpc>
              <a:spcBef>
                <a:spcPts val="300"/>
              </a:spcBef>
              <a:buClr>
                <a:srgbClr val="838D9B"/>
              </a:buClr>
              <a:buSzPct val="100000"/>
              <a:buFont typeface="Book Antiqua"/>
              <a:buChar char=""/>
              <a:defRPr sz="14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Прогнозировать результаты очной ставки.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Во время очной ставки следует ориентироваться на общие психологические особенности поведения:"/>
          <p:cNvSpPr txBox="1">
            <a:spLocks noGrp="1"/>
          </p:cNvSpPr>
          <p:nvPr>
            <p:ph type="title"/>
          </p:nvPr>
        </p:nvSpPr>
        <p:spPr>
          <a:xfrm>
            <a:off x="819150" y="252688"/>
            <a:ext cx="7505701" cy="954603"/>
          </a:xfrm>
          <a:prstGeom prst="rect">
            <a:avLst/>
          </a:prstGeom>
        </p:spPr>
        <p:txBody>
          <a:bodyPr/>
          <a:lstStyle>
            <a:lvl1pPr algn="ctr" defTabSz="740662">
              <a:defRPr sz="22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Во время очной ставки следует ориентироваться на общие психологические особенности поведения:</a:t>
            </a:r>
          </a:p>
        </p:txBody>
      </p:sp>
      <p:graphicFrame>
        <p:nvGraphicFramePr>
          <p:cNvPr id="269" name="Group 39"/>
          <p:cNvGraphicFramePr/>
          <p:nvPr/>
        </p:nvGraphicFramePr>
        <p:xfrm>
          <a:off x="901968" y="1237579"/>
          <a:ext cx="7505699" cy="35860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5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33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Невиновный </a:t>
                      </a:r>
                      <a:r>
                        <a:rPr b="0"/>
                        <a:t>отвечает на прямое обвинение бурной отрицательной реакцией</a:t>
                      </a:r>
                    </a:p>
                  </a:txBody>
                  <a:tcPr marL="45717" marR="45717" marT="45717" marB="45717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Виновный</a:t>
                      </a:r>
                      <a:r>
                        <a:rPr b="0"/>
                        <a:t> занимает выжидательную позицию, ждет когда «раскроются все карты»</a:t>
                      </a:r>
                    </a:p>
                  </a:txBody>
                  <a:tcPr marL="45717" marR="45717" marT="45717" marB="45717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34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Невиновный</a:t>
                      </a:r>
                      <a:r>
                        <a:rPr b="0"/>
                        <a:t> опровергает конкретные пункты обвинения фактами</a:t>
                      </a:r>
                    </a:p>
                  </a:txBody>
                  <a:tcPr marL="45717" marR="45717" marT="45717" marB="45717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Виновный</a:t>
                      </a:r>
                      <a:r>
                        <a:rPr b="0"/>
                        <a:t> уходит от конкретных обвинений, его поведение более «пассивно»</a:t>
                      </a:r>
                    </a:p>
                  </a:txBody>
                  <a:tcPr marL="45717" marR="45717" marT="45717" marB="45717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53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Невиновный</a:t>
                      </a:r>
                      <a:r>
                        <a:rPr b="0"/>
                        <a:t> аргументирует свою невиновность общим положительным стилем своего поведения, положительными качествами личности</a:t>
                      </a:r>
                    </a:p>
                  </a:txBody>
                  <a:tcPr marL="45717" marR="45717" marT="45717" marB="45717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Виновный</a:t>
                      </a:r>
                      <a:r>
                        <a:rPr b="0"/>
                        <a:t> пренебрегает подобными аргументами</a:t>
                      </a:r>
                    </a:p>
                  </a:txBody>
                  <a:tcPr marL="45717" marR="45717" marT="45717" marB="45717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7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Невиновный </a:t>
                      </a:r>
                      <a:r>
                        <a:rPr b="0"/>
                        <a:t>остро переживает перспективу своего позора</a:t>
                      </a:r>
                    </a:p>
                  </a:txBody>
                  <a:tcPr marL="45717" marR="45717" marT="45717" marB="45717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1">
                          <a:solidFill>
                            <a:srgbClr val="000000"/>
                          </a:solidFill>
                          <a:effectLst>
                            <a:outerShdw blurRad="38100" dist="38100" dir="2700000" rotWithShape="0">
                              <a:srgbClr val="FFFFFF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Виновный </a:t>
                      </a:r>
                      <a:r>
                        <a:rPr b="0"/>
                        <a:t>интересуется возможным наказанием</a:t>
                      </a:r>
                    </a:p>
                  </a:txBody>
                  <a:tcPr marL="45717" marR="45717" marT="45717" marB="45717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6.  ПСИХОЛОГИЧЕСКИЕ  ОСНОВЫ СЛЕДСТВЕННОГО ЭКСПЕРИМЕНТА  И  ПРОВЕРКИ ПОКАЗАНИЙ  НА  МЕСТЕ ПРОИСШЕСТВИЯ"/>
          <p:cNvSpPr txBox="1">
            <a:spLocks noGrp="1"/>
          </p:cNvSpPr>
          <p:nvPr>
            <p:ph type="title"/>
          </p:nvPr>
        </p:nvSpPr>
        <p:spPr>
          <a:xfrm>
            <a:off x="819149" y="1899662"/>
            <a:ext cx="7505701" cy="1771291"/>
          </a:xfrm>
          <a:prstGeom prst="rect">
            <a:avLst/>
          </a:prstGeom>
        </p:spPr>
        <p:txBody>
          <a:bodyPr/>
          <a:lstStyle/>
          <a:p>
            <a:pPr algn="ctr" defTabSz="512062">
              <a:defRPr sz="22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6.  ПСИХОЛОГИЧЕСКИЕ  ОСНОВЫ СЛЕДСТВЕННОГО ЭКСПЕРИМЕНТА  И  ПРОВЕРКИ ПОКАЗАНИЙ  НА  МЕСТЕ ПРОИСШЕСТВИЯ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Виды следственного эксперимента:"/>
          <p:cNvSpPr txBox="1">
            <a:spLocks noGrp="1"/>
          </p:cNvSpPr>
          <p:nvPr>
            <p:ph type="title"/>
          </p:nvPr>
        </p:nvSpPr>
        <p:spPr>
          <a:xfrm>
            <a:off x="682242" y="384436"/>
            <a:ext cx="7505701" cy="1085542"/>
          </a:xfrm>
          <a:prstGeom prst="rect">
            <a:avLst/>
          </a:prstGeom>
        </p:spPr>
        <p:txBody>
          <a:bodyPr/>
          <a:lstStyle/>
          <a:p>
            <a:pPr algn="ctr" defTabSz="612648">
              <a:defRPr sz="19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/>
            </a:r>
            <a:br/>
            <a:r>
              <a:t>Виды следственного эксперимента:</a:t>
            </a:r>
            <a:br/>
            <a:endParaRPr/>
          </a:p>
        </p:txBody>
      </p:sp>
      <p:sp>
        <p:nvSpPr>
          <p:cNvPr id="274" name="для проверки возможности наблюдения, восприятия какого-либо факта, явления;…"/>
          <p:cNvSpPr txBox="1">
            <a:spLocks noGrp="1"/>
          </p:cNvSpPr>
          <p:nvPr>
            <p:ph type="body" idx="1"/>
          </p:nvPr>
        </p:nvSpPr>
        <p:spPr>
          <a:xfrm>
            <a:off x="395613" y="1429071"/>
            <a:ext cx="8352774" cy="3287860"/>
          </a:xfrm>
          <a:prstGeom prst="rect">
            <a:avLst/>
          </a:prstGeom>
        </p:spPr>
        <p:txBody>
          <a:bodyPr/>
          <a:lstStyle/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для проверки возможности наблюдения, восприятия какого-либо факта, явления;</a:t>
            </a:r>
          </a:p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 исследование возможности совершения какого-либо действия;</a:t>
            </a:r>
          </a:p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 выявление возможности существования какого-либо явления;</a:t>
            </a:r>
          </a:p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 установление механизма события в целом или его деталей;</a:t>
            </a:r>
          </a:p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 установление процесса образования следов события;</a:t>
            </a:r>
          </a:p>
          <a:p>
            <a:pPr marL="332840" indent="-332840" defTabSz="832103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20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 выявление наличия или отсутствия профессиональных или преступных навыков.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377;p53"/>
          <p:cNvSpPr txBox="1">
            <a:spLocks noGrp="1"/>
          </p:cNvSpPr>
          <p:nvPr>
            <p:ph type="title"/>
          </p:nvPr>
        </p:nvSpPr>
        <p:spPr>
          <a:xfrm>
            <a:off x="2381248" y="3215431"/>
            <a:ext cx="4381503" cy="724502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Спасибо за внимание !</a:t>
            </a:r>
          </a:p>
        </p:txBody>
      </p:sp>
      <p:pic>
        <p:nvPicPr>
          <p:cNvPr id="277" name="Google Shape;378;p53" descr="Google Shape;378;p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457" y="702652"/>
            <a:ext cx="1646877" cy="176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069" y="591041"/>
            <a:ext cx="1115649" cy="1992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Литература"/>
          <p:cNvSpPr txBox="1"/>
          <p:nvPr/>
        </p:nvSpPr>
        <p:spPr>
          <a:xfrm>
            <a:off x="2246233" y="660138"/>
            <a:ext cx="382511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54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Литература</a:t>
            </a:r>
          </a:p>
        </p:txBody>
      </p:sp>
      <p:pic>
        <p:nvPicPr>
          <p:cNvPr id="183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886" y="2006663"/>
            <a:ext cx="1398961" cy="2120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5518" y="2006663"/>
            <a:ext cx="1402407" cy="2116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150" y="2006663"/>
            <a:ext cx="1391264" cy="216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Рисунок 6" descr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1702" y="2006663"/>
            <a:ext cx="1440161" cy="2120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Рисунок 9" descr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9334" y="2006663"/>
            <a:ext cx="1381554" cy="2159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48;p16"/>
          <p:cNvSpPr txBox="1">
            <a:spLocks noGrp="1"/>
          </p:cNvSpPr>
          <p:nvPr>
            <p:ph type="body" idx="1"/>
          </p:nvPr>
        </p:nvSpPr>
        <p:spPr>
          <a:xfrm>
            <a:off x="575518" y="1725552"/>
            <a:ext cx="8132658" cy="2825099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400"/>
              </a:spcBef>
              <a:buSzTx/>
              <a:buNone/>
              <a:defRPr sz="1800" b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Обыск с точки зрения психологии характеризуется:</a:t>
            </a:r>
          </a:p>
          <a:p>
            <a:pPr marL="274318" indent="-274318" algn="just" defTabSz="685800">
              <a:lnSpc>
                <a:spcPct val="80000"/>
              </a:lnSpc>
              <a:spcBef>
                <a:spcPts val="5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Непосредственным контактом с лицами, не заинтересованными в том, чтобы искомые предметы были найдены;</a:t>
            </a:r>
          </a:p>
          <a:p>
            <a:pPr marL="274318" indent="-274318" algn="just" defTabSz="685800">
              <a:lnSpc>
                <a:spcPct val="80000"/>
              </a:lnSpc>
              <a:spcBef>
                <a:spcPts val="5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Открытым психологическим противодействием со стороны этих лиц;</a:t>
            </a:r>
          </a:p>
          <a:p>
            <a:pPr marL="274318" indent="-274318" algn="just" defTabSz="685800">
              <a:lnSpc>
                <a:spcPct val="80000"/>
              </a:lnSpc>
              <a:spcBef>
                <a:spcPts val="5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Обыскиваемые лица также имеют возможность непосредственно оценивать результативность усилий следователя, его профессионализм и качества личности.</a:t>
            </a:r>
          </a:p>
        </p:txBody>
      </p:sp>
      <p:sp>
        <p:nvSpPr>
          <p:cNvPr id="190" name="1. ПСИХОЛОГИЧЕСКИЕ ОСОБЕННОСТИ ОБЫСКА"/>
          <p:cNvSpPr txBox="1"/>
          <p:nvPr/>
        </p:nvSpPr>
        <p:spPr>
          <a:xfrm>
            <a:off x="1429314" y="374761"/>
            <a:ext cx="589915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6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1. ПСИХОЛОГИЧЕСКИЕ ОСОБЕННОСТИ ОБЫСКА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54;p17"/>
          <p:cNvSpPr txBox="1">
            <a:spLocks noGrp="1"/>
          </p:cNvSpPr>
          <p:nvPr>
            <p:ph type="body" sz="half" idx="1"/>
          </p:nvPr>
        </p:nvSpPr>
        <p:spPr>
          <a:xfrm>
            <a:off x="346470" y="1931583"/>
            <a:ext cx="6876620" cy="2621451"/>
          </a:xfrm>
          <a:prstGeom prst="rect">
            <a:avLst/>
          </a:prstGeom>
        </p:spPr>
        <p:txBody>
          <a:bodyPr/>
          <a:lstStyle/>
          <a:p>
            <a:pPr marL="566927" indent="-566927" defTabSz="850391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Многопредметность обстановки.</a:t>
            </a:r>
          </a:p>
          <a:p>
            <a:pPr marL="566927" indent="-566927" defTabSz="850391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Новизна обстановки.</a:t>
            </a:r>
          </a:p>
          <a:p>
            <a:pPr marL="566927" indent="-566927" defTabSz="850391">
              <a:lnSpc>
                <a:spcPct val="10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9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Повышенная утомляемость влечет за собой снижение работоспособности.</a:t>
            </a:r>
          </a:p>
        </p:txBody>
      </p:sp>
      <p:sp>
        <p:nvSpPr>
          <p:cNvPr id="193" name="Трудности, связанные с психическими процессами, возникающие во время обыска:"/>
          <p:cNvSpPr txBox="1"/>
          <p:nvPr/>
        </p:nvSpPr>
        <p:spPr>
          <a:xfrm>
            <a:off x="842876" y="387568"/>
            <a:ext cx="7063552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Трудности, связанные с психическими процессами, возникающие во время обыска: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60;p18"/>
          <p:cNvSpPr txBox="1">
            <a:spLocks noGrp="1"/>
          </p:cNvSpPr>
          <p:nvPr>
            <p:ph type="title"/>
          </p:nvPr>
        </p:nvSpPr>
        <p:spPr>
          <a:xfrm>
            <a:off x="1270418" y="449468"/>
            <a:ext cx="5988109" cy="519602"/>
          </a:xfrm>
          <a:prstGeom prst="rect">
            <a:avLst/>
          </a:prstGeom>
        </p:spPr>
        <p:txBody>
          <a:bodyPr/>
          <a:lstStyle>
            <a:lvl1pPr algn="ctr" defTabSz="303580">
              <a:defRPr sz="1162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2. ПСИХОЛОГИЧЕСКИЕ  ОСОБЕННОСТИ ОСМОТРА МЕСТА  ПРОИСШЕСТВИЯ</a:t>
            </a:r>
          </a:p>
        </p:txBody>
      </p:sp>
      <p:sp>
        <p:nvSpPr>
          <p:cNvPr id="196" name="Google Shape;161;p18"/>
          <p:cNvSpPr txBox="1">
            <a:spLocks noGrp="1"/>
          </p:cNvSpPr>
          <p:nvPr>
            <p:ph type="body" idx="1"/>
          </p:nvPr>
        </p:nvSpPr>
        <p:spPr>
          <a:xfrm>
            <a:off x="950757" y="1192798"/>
            <a:ext cx="7619318" cy="3483604"/>
          </a:xfrm>
          <a:prstGeom prst="rect">
            <a:avLst/>
          </a:prstGeom>
        </p:spPr>
        <p:txBody>
          <a:bodyPr/>
          <a:lstStyle/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Обстановка места происшествия не всегда остается неизменной после происшествия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Необходимо исследовать значительное количество самых разнообразных объектов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Продолжительная длительность осмотра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Давление обстановки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Наличие инсценировок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Новизна обстановки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Большой объем информации, которая не вся нужна для построения модели происшедшего</a:t>
            </a:r>
          </a:p>
          <a:p>
            <a:pPr marL="285292" indent="-285292" defTabSz="713230">
              <a:lnSpc>
                <a:spcPct val="90000"/>
              </a:lnSpc>
              <a:spcBef>
                <a:spcPts val="400"/>
              </a:spcBef>
              <a:buClr>
                <a:srgbClr val="838D9B"/>
              </a:buClr>
              <a:buSzPct val="100000"/>
              <a:buFont typeface="Book Antiqua"/>
              <a:buChar char=""/>
              <a:defRPr sz="18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Документирование информации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67;p19"/>
          <p:cNvSpPr txBox="1">
            <a:spLocks noGrp="1"/>
          </p:cNvSpPr>
          <p:nvPr>
            <p:ph type="body" idx="1"/>
          </p:nvPr>
        </p:nvSpPr>
        <p:spPr>
          <a:xfrm>
            <a:off x="1024920" y="1286964"/>
            <a:ext cx="6895156" cy="3423003"/>
          </a:xfrm>
          <a:prstGeom prst="rect">
            <a:avLst/>
          </a:prstGeom>
        </p:spPr>
        <p:txBody>
          <a:bodyPr/>
          <a:lstStyle/>
          <a:p>
            <a:pPr marL="277977" indent="-277977" defTabSz="694944">
              <a:lnSpc>
                <a:spcPct val="90000"/>
              </a:lnSpc>
              <a:spcBef>
                <a:spcPts val="600"/>
              </a:spcBef>
              <a:buClr>
                <a:srgbClr val="838D9B"/>
              </a:buClr>
              <a:buSzPct val="100000"/>
              <a:buFont typeface="Book Antiqua"/>
              <a:buChar char=""/>
              <a:defRPr sz="2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Острая недостаточность информации.</a:t>
            </a:r>
          </a:p>
          <a:p>
            <a:pPr marL="277977" indent="-277977" defTabSz="694944">
              <a:lnSpc>
                <a:spcPct val="90000"/>
              </a:lnSpc>
              <a:spcBef>
                <a:spcPts val="600"/>
              </a:spcBef>
              <a:buClr>
                <a:srgbClr val="838D9B"/>
              </a:buClr>
              <a:buSzPct val="100000"/>
              <a:buFont typeface="Book Antiqua"/>
              <a:buChar char=""/>
              <a:defRPr sz="2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Двухэтапность получения информации.</a:t>
            </a:r>
          </a:p>
          <a:p>
            <a:pPr marL="277977" indent="-277977" defTabSz="694944">
              <a:lnSpc>
                <a:spcPct val="90000"/>
              </a:lnSpc>
              <a:spcBef>
                <a:spcPts val="600"/>
              </a:spcBef>
              <a:buClr>
                <a:srgbClr val="838D9B"/>
              </a:buClr>
              <a:buSzPct val="100000"/>
              <a:buFont typeface="Book Antiqua"/>
              <a:buChar char=""/>
              <a:defRPr sz="2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Утрата и возможные искажения информации.</a:t>
            </a:r>
          </a:p>
          <a:p>
            <a:pPr marL="277977" indent="-277977" defTabSz="694944">
              <a:lnSpc>
                <a:spcPct val="90000"/>
              </a:lnSpc>
              <a:spcBef>
                <a:spcPts val="600"/>
              </a:spcBef>
              <a:buClr>
                <a:srgbClr val="838D9B"/>
              </a:buClr>
              <a:buSzPct val="100000"/>
              <a:buFont typeface="Book Antiqua"/>
              <a:buChar char=""/>
              <a:defRPr sz="27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Получение информации не от людей, а от вещей.</a:t>
            </a:r>
          </a:p>
        </p:txBody>
      </p:sp>
      <p:sp>
        <p:nvSpPr>
          <p:cNvPr id="199" name="Google Shape;168;p19"/>
          <p:cNvSpPr txBox="1">
            <a:spLocks noGrp="1"/>
          </p:cNvSpPr>
          <p:nvPr>
            <p:ph type="title"/>
          </p:nvPr>
        </p:nvSpPr>
        <p:spPr>
          <a:xfrm>
            <a:off x="1969121" y="482645"/>
            <a:ext cx="4786274" cy="519602"/>
          </a:xfrm>
          <a:prstGeom prst="rect">
            <a:avLst/>
          </a:prstGeom>
        </p:spPr>
        <p:txBody>
          <a:bodyPr/>
          <a:lstStyle>
            <a:lvl1pPr algn="ctr" defTabSz="365759">
              <a:defRPr sz="1800" b="1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Психологические трудности  осмотра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74;p20"/>
          <p:cNvSpPr txBox="1">
            <a:spLocks noGrp="1"/>
          </p:cNvSpPr>
          <p:nvPr>
            <p:ph type="title"/>
          </p:nvPr>
        </p:nvSpPr>
        <p:spPr>
          <a:xfrm>
            <a:off x="920360" y="349225"/>
            <a:ext cx="6990816" cy="519601"/>
          </a:xfrm>
          <a:prstGeom prst="rect">
            <a:avLst/>
          </a:prstGeom>
        </p:spPr>
        <p:txBody>
          <a:bodyPr/>
          <a:lstStyle>
            <a:lvl1pPr algn="ctr" defTabSz="384047">
              <a:defRPr sz="15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2. ПСИХОЛОГИЧЕСКИЕ  АСПЕКТЫ ПОДГОТОВКИ  К  ДОПРОСУ</a:t>
            </a:r>
          </a:p>
        </p:txBody>
      </p:sp>
      <p:sp>
        <p:nvSpPr>
          <p:cNvPr id="202" name="Rectangle 2"/>
          <p:cNvSpPr txBox="1"/>
          <p:nvPr/>
        </p:nvSpPr>
        <p:spPr>
          <a:xfrm>
            <a:off x="739588" y="843487"/>
            <a:ext cx="7664823" cy="91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5400">
                <a:solidFill>
                  <a:srgbClr val="28313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ДОПРОС </a:t>
            </a:r>
          </a:p>
        </p:txBody>
      </p:sp>
      <p:sp>
        <p:nvSpPr>
          <p:cNvPr id="203" name="AutoShape 5"/>
          <p:cNvSpPr/>
          <p:nvPr/>
        </p:nvSpPr>
        <p:spPr>
          <a:xfrm rot="16200000" flipH="1">
            <a:off x="1601223" y="1500364"/>
            <a:ext cx="1584328" cy="790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838D9B"/>
          </a:solidFill>
          <a:ln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</p:txBody>
      </p:sp>
      <p:sp>
        <p:nvSpPr>
          <p:cNvPr id="204" name="AutoShape 4"/>
          <p:cNvSpPr/>
          <p:nvPr/>
        </p:nvSpPr>
        <p:spPr>
          <a:xfrm rot="5400000">
            <a:off x="5543772" y="2079697"/>
            <a:ext cx="2881315" cy="79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838D9B"/>
          </a:solidFill>
          <a:ln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</p:txBody>
      </p:sp>
      <p:sp>
        <p:nvSpPr>
          <p:cNvPr id="205" name="Rectangle 6"/>
          <p:cNvSpPr txBox="1"/>
          <p:nvPr/>
        </p:nvSpPr>
        <p:spPr>
          <a:xfrm>
            <a:off x="442172" y="2928942"/>
            <a:ext cx="5363003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solidFill>
                  <a:srgbClr val="7B8EB8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rPr dirty="0" err="1" smtClean="0"/>
              <a:t>Бе</a:t>
            </a:r>
            <a:r>
              <a:rPr lang="ru-RU" dirty="0" smtClean="0"/>
              <a:t>с</a:t>
            </a:r>
            <a:r>
              <a:rPr dirty="0" err="1" smtClean="0"/>
              <a:t>конфликтная</a:t>
            </a:r>
            <a:r>
              <a:rPr dirty="0" smtClean="0"/>
              <a:t>  </a:t>
            </a:r>
            <a:r>
              <a:rPr dirty="0" err="1"/>
              <a:t>ситуация</a:t>
            </a:r>
            <a:endParaRPr dirty="0"/>
          </a:p>
        </p:txBody>
      </p:sp>
      <p:sp>
        <p:nvSpPr>
          <p:cNvPr id="206" name="Rectangle 7"/>
          <p:cNvSpPr txBox="1"/>
          <p:nvPr/>
        </p:nvSpPr>
        <p:spPr>
          <a:xfrm>
            <a:off x="3684073" y="4046755"/>
            <a:ext cx="4774168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solidFill>
                  <a:srgbClr val="7B8EB8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Конфликтная  ситуация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180;p21"/>
          <p:cNvSpPr txBox="1">
            <a:spLocks noGrp="1"/>
          </p:cNvSpPr>
          <p:nvPr>
            <p:ph type="body" sz="half" idx="1"/>
          </p:nvPr>
        </p:nvSpPr>
        <p:spPr>
          <a:xfrm>
            <a:off x="447270" y="1568766"/>
            <a:ext cx="7887259" cy="2319003"/>
          </a:xfrm>
          <a:prstGeom prst="rect">
            <a:avLst/>
          </a:prstGeom>
        </p:spPr>
        <p:txBody>
          <a:bodyPr/>
          <a:lstStyle/>
          <a:p>
            <a:pPr marL="365758" indent="-365758" algn="just">
              <a:lnSpc>
                <a:spcPct val="9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лица, заинтересованные в положительных результатах расследования и оказывающие помощь в установлении истины;</a:t>
            </a:r>
          </a:p>
          <a:p>
            <a:pPr marL="365758" indent="-365758" algn="just">
              <a:lnSpc>
                <a:spcPct val="9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безразличные лица;</a:t>
            </a:r>
          </a:p>
          <a:p>
            <a:pPr marL="365758" indent="-365758" algn="just">
              <a:lnSpc>
                <a:spcPct val="90000"/>
              </a:lnSpc>
              <a:spcBef>
                <a:spcPts val="700"/>
              </a:spcBef>
              <a:buClr>
                <a:srgbClr val="838D9B"/>
              </a:buClr>
              <a:buSzPct val="100000"/>
              <a:buFont typeface="Book Antiqua"/>
              <a:buChar char=""/>
              <a:defRPr sz="210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лица, незаинтересованные в раскрытии преступления и противодействующие органам.</a:t>
            </a:r>
          </a:p>
        </p:txBody>
      </p:sp>
      <p:sp>
        <p:nvSpPr>
          <p:cNvPr id="209" name="Google Shape;181;p21"/>
          <p:cNvSpPr txBox="1">
            <a:spLocks noGrp="1"/>
          </p:cNvSpPr>
          <p:nvPr>
            <p:ph type="title"/>
          </p:nvPr>
        </p:nvSpPr>
        <p:spPr>
          <a:xfrm>
            <a:off x="698200" y="558188"/>
            <a:ext cx="7212977" cy="519602"/>
          </a:xfrm>
          <a:prstGeom prst="rect">
            <a:avLst/>
          </a:prstGeom>
        </p:spPr>
        <p:txBody>
          <a:bodyPr/>
          <a:lstStyle>
            <a:lvl1pPr indent="71118" algn="ctr" defTabSz="365759">
              <a:lnSpc>
                <a:spcPct val="150000"/>
              </a:lnSpc>
              <a:spcBef>
                <a:spcPts val="400"/>
              </a:spcBef>
              <a:defRPr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Условно всех допрашиваемых можно разделить на 3 основные группы: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C4A15A"/>
      </a:dk1>
      <a:lt1>
        <a:srgbClr val="C4A15A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AD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AD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Экран (16:9)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Helvetica</vt:lpstr>
      <vt:lpstr>Nunito</vt:lpstr>
      <vt:lpstr>Tahoma</vt:lpstr>
      <vt:lpstr>Times New Roman</vt:lpstr>
      <vt:lpstr>Shift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2. ПСИХОЛОГИЧЕСКИЕ  ОСОБЕННОСТИ ОСМОТРА МЕСТА  ПРОИСШЕСТВИЯ</vt:lpstr>
      <vt:lpstr>Психологические трудности  осмотра</vt:lpstr>
      <vt:lpstr>2. ПСИХОЛОГИЧЕСКИЕ  АСПЕКТЫ ПОДГОТОВКИ  К  ДОПРОСУ</vt:lpstr>
      <vt:lpstr>Условно всех допрашиваемых можно разделить на 3 основные группы:</vt:lpstr>
      <vt:lpstr>3. ПСИХОЛОГИЧЕСКИЕ ОСОБЕННОСТИ  ДОПРОСА  В БЕСКОНФЛИКТНОЙ  СИТУАЦИИ</vt:lpstr>
      <vt:lpstr>4. ПСИХОЛОГИЧЕСКИЕ ОСОБЕННОСТИ  ДОПРОСА  В КОНФЛИКТНОЙ   СИТУАЦИИ </vt:lpstr>
      <vt:lpstr>Мотивы ложного признания</vt:lpstr>
      <vt:lpstr>Факторы,  влияющие на формирование показаний свидетеля</vt:lpstr>
      <vt:lpstr>Стадии формирования свидетельских показаний:</vt:lpstr>
      <vt:lpstr>Стадии формирования свидетельских показаний:</vt:lpstr>
      <vt:lpstr>Стадия восприятия </vt:lpstr>
      <vt:lpstr> Стадия сохранения (запоминания)</vt:lpstr>
      <vt:lpstr>Стадия воспроизведения</vt:lpstr>
      <vt:lpstr>Психология потерпевшего и психологические особенности допроса потерпевшего</vt:lpstr>
      <vt:lpstr>Психологическая характеристика подозреваемого и обвиняемого</vt:lpstr>
      <vt:lpstr>Презентация PowerPoint</vt:lpstr>
      <vt:lpstr>Методы разоблачения лжи:</vt:lpstr>
      <vt:lpstr>5. ПСИХОЛОГИЧЕСКИЕ ОСОБЕННОСТИ  ОЧНОЙ  СТАВКИ</vt:lpstr>
      <vt:lpstr>Во время очной ставки следует ориентироваться на общие психологические особенности поведения:</vt:lpstr>
      <vt:lpstr>6.  ПСИХОЛОГИЧЕСКИЕ  ОСНОВЫ СЛЕДСТВЕННОГО ЭКСПЕРИМЕНТА  И  ПРОВЕРКИ ПОКАЗАНИЙ  НА  МЕСТЕ ПРОИСШЕСТВИЯ </vt:lpstr>
      <vt:lpstr> Виды следственного эксперимента: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Айчурок</cp:lastModifiedBy>
  <cp:revision>1</cp:revision>
  <dcterms:modified xsi:type="dcterms:W3CDTF">2023-10-02T11:39:01Z</dcterms:modified>
</cp:coreProperties>
</file>